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Semi Bold"/>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
      <p:font typeface="Instrument Sans Medium"/>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Designing a Tech Program PPT Template for Dense Information</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This presentation outlines strategies and practical tips for creating effective PowerPoint templates for technology programs, focusing on how to manage and present a large volume of complex information clearly and engagingly.</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4487" y="809863"/>
            <a:ext cx="11718488" cy="511373"/>
          </a:xfrm>
          <a:prstGeom prst="rect">
            <a:avLst/>
          </a:prstGeom>
          <a:noFill/>
          <a:ln/>
        </p:spPr>
        <p:txBody>
          <a:bodyPr wrap="none" lIns="0" tIns="0" rIns="0" bIns="0" rtlCol="0" anchor="t"/>
          <a:lstStyle/>
          <a:p>
            <a:pPr algn="l" indent="0" marL="0">
              <a:lnSpc>
                <a:spcPts val="400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Conclusion: Build Your Tech PPT Template to Inform &amp; Inspire</a:t>
            </a:r>
            <a:endParaRPr lang="en-US" sz="3200" dirty="0"/>
          </a:p>
        </p:txBody>
      </p:sp>
      <p:sp>
        <p:nvSpPr>
          <p:cNvPr id="3" name="Text 1"/>
          <p:cNvSpPr/>
          <p:nvPr/>
        </p:nvSpPr>
        <p:spPr>
          <a:xfrm>
            <a:off x="899874" y="1893808"/>
            <a:ext cx="11523821" cy="409099"/>
          </a:xfrm>
          <a:prstGeom prst="rect">
            <a:avLst/>
          </a:prstGeom>
          <a:noFill/>
          <a:ln/>
        </p:spPr>
        <p:txBody>
          <a:bodyPr wrap="none" lIns="0" tIns="0" rIns="0" bIns="0" rtlCol="0" anchor="t"/>
          <a:lstStyle/>
          <a:p>
            <a:pPr algn="l" indent="0" marL="0">
              <a:lnSpc>
                <a:spcPts val="3200"/>
              </a:lnSpc>
              <a:buNone/>
            </a:pPr>
            <a:r>
              <a:rPr lang="en-US" sz="2550" dirty="0">
                <a:solidFill>
                  <a:srgbClr val="505468"/>
                </a:solidFill>
                <a:latin typeface="Instrument Sans Semi Bold" pitchFamily="34" charset="0"/>
                <a:ea typeface="Instrument Sans Semi Bold" pitchFamily="34" charset="-122"/>
                <a:cs typeface="Instrument Sans Semi Bold" pitchFamily="34" charset="-120"/>
              </a:rPr>
              <a:t>"The aim of argument, or of discussion, should not be victory, but progress."</a:t>
            </a:r>
            <a:endParaRPr lang="en-US" sz="2550" dirty="0"/>
          </a:p>
        </p:txBody>
      </p:sp>
      <p:sp>
        <p:nvSpPr>
          <p:cNvPr id="4" name="Text 2"/>
          <p:cNvSpPr/>
          <p:nvPr/>
        </p:nvSpPr>
        <p:spPr>
          <a:xfrm>
            <a:off x="899874" y="2548295"/>
            <a:ext cx="13076039" cy="261699"/>
          </a:xfrm>
          <a:prstGeom prst="rect">
            <a:avLst/>
          </a:prstGeom>
          <a:noFill/>
          <a:ln/>
        </p:spPr>
        <p:txBody>
          <a:bodyPr wrap="none" lIns="0" tIns="0" rIns="0" bIns="0" rtlCol="0" anchor="t"/>
          <a:lstStyle/>
          <a:p>
            <a:pPr algn="l" indent="0" marL="0">
              <a:lnSpc>
                <a:spcPts val="205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 Joseph Joubert</a:t>
            </a:r>
            <a:endParaRPr lang="en-US" sz="1250" dirty="0"/>
          </a:p>
        </p:txBody>
      </p:sp>
      <p:sp>
        <p:nvSpPr>
          <p:cNvPr id="5" name="Shape 3"/>
          <p:cNvSpPr/>
          <p:nvPr/>
        </p:nvSpPr>
        <p:spPr>
          <a:xfrm>
            <a:off x="654487" y="1648420"/>
            <a:ext cx="22860" cy="1345644"/>
          </a:xfrm>
          <a:prstGeom prst="rect">
            <a:avLst/>
          </a:prstGeom>
          <a:solidFill>
            <a:srgbClr val="505468"/>
          </a:solidFill>
          <a:ln/>
        </p:spPr>
      </p:sp>
      <p:sp>
        <p:nvSpPr>
          <p:cNvPr id="6" name="Text 4"/>
          <p:cNvSpPr/>
          <p:nvPr/>
        </p:nvSpPr>
        <p:spPr>
          <a:xfrm>
            <a:off x="654487" y="3178135"/>
            <a:ext cx="13321427" cy="523399"/>
          </a:xfrm>
          <a:prstGeom prst="rect">
            <a:avLst/>
          </a:prstGeom>
          <a:noFill/>
          <a:ln/>
        </p:spPr>
        <p:txBody>
          <a:bodyPr wrap="square" lIns="0" tIns="0" rIns="0" bIns="0" rtlCol="0" anchor="t"/>
          <a:lstStyle/>
          <a:p>
            <a:pPr algn="l" indent="0" marL="0">
              <a:lnSpc>
                <a:spcPts val="205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Designing an effective tech program presentation template is about more than just aesthetics; it's about optimizing communication for clarity, engagement, and impact. By applying thoughtful design principles, you transform dense technical information into an accessible and compelling narrative.</a:t>
            </a:r>
            <a:endParaRPr lang="en-US" sz="1250" dirty="0"/>
          </a:p>
        </p:txBody>
      </p:sp>
      <p:sp>
        <p:nvSpPr>
          <p:cNvPr id="7" name="Shape 5"/>
          <p:cNvSpPr/>
          <p:nvPr/>
        </p:nvSpPr>
        <p:spPr>
          <a:xfrm>
            <a:off x="654487" y="3885605"/>
            <a:ext cx="368141" cy="368141"/>
          </a:xfrm>
          <a:prstGeom prst="roundRect">
            <a:avLst>
              <a:gd name="adj" fmla="val 18669"/>
            </a:avLst>
          </a:prstGeom>
          <a:solidFill>
            <a:srgbClr val="E2E3E9"/>
          </a:solidFill>
          <a:ln w="7620">
            <a:solidFill>
              <a:srgbClr val="C8C9CF"/>
            </a:solidFill>
            <a:prstDash val="solid"/>
          </a:ln>
        </p:spPr>
      </p:sp>
      <p:sp>
        <p:nvSpPr>
          <p:cNvPr id="8" name="Text 6"/>
          <p:cNvSpPr/>
          <p:nvPr/>
        </p:nvSpPr>
        <p:spPr>
          <a:xfrm>
            <a:off x="715863" y="3916323"/>
            <a:ext cx="245388" cy="306705"/>
          </a:xfrm>
          <a:prstGeom prst="rect">
            <a:avLst/>
          </a:prstGeom>
          <a:noFill/>
          <a:ln/>
        </p:spPr>
        <p:txBody>
          <a:bodyPr wrap="none" lIns="0" tIns="0" rIns="0" bIns="0" rtlCol="0" anchor="t"/>
          <a:lstStyle/>
          <a:p>
            <a:pPr algn="ctr" indent="0" marL="0">
              <a:lnSpc>
                <a:spcPts val="19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1</a:t>
            </a:r>
            <a:endParaRPr lang="en-US" sz="1900" dirty="0"/>
          </a:p>
        </p:txBody>
      </p:sp>
      <p:sp>
        <p:nvSpPr>
          <p:cNvPr id="9" name="Text 7"/>
          <p:cNvSpPr/>
          <p:nvPr/>
        </p:nvSpPr>
        <p:spPr>
          <a:xfrm>
            <a:off x="1186220" y="3941802"/>
            <a:ext cx="3772376" cy="511254"/>
          </a:xfrm>
          <a:prstGeom prst="rect">
            <a:avLst/>
          </a:prstGeom>
          <a:noFill/>
          <a:ln/>
        </p:spPr>
        <p:txBody>
          <a:bodyPr wrap="square" lIns="0" tIns="0" rIns="0" bIns="0" rtlCol="0" anchor="t"/>
          <a:lstStyle/>
          <a:p>
            <a:pPr algn="l" indent="0" marL="0">
              <a:lnSpc>
                <a:spcPts val="20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Prioritize Clarity Through Smart Layout &amp; Visuals</a:t>
            </a:r>
            <a:endParaRPr lang="en-US" sz="1600" dirty="0"/>
          </a:p>
        </p:txBody>
      </p:sp>
      <p:sp>
        <p:nvSpPr>
          <p:cNvPr id="10" name="Text 8"/>
          <p:cNvSpPr/>
          <p:nvPr/>
        </p:nvSpPr>
        <p:spPr>
          <a:xfrm>
            <a:off x="1186220" y="4551164"/>
            <a:ext cx="3772376" cy="1046798"/>
          </a:xfrm>
          <a:prstGeom prst="rect">
            <a:avLst/>
          </a:prstGeom>
          <a:noFill/>
          <a:ln/>
        </p:spPr>
        <p:txBody>
          <a:bodyPr wrap="square" lIns="0" tIns="0" rIns="0" bIns="0" rtlCol="0" anchor="t"/>
          <a:lstStyle/>
          <a:p>
            <a:pPr algn="l" indent="0" marL="0">
              <a:lnSpc>
                <a:spcPts val="205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Focus on visual hierarchy, modular sections, and the strategic use of icons and infographics. These elements break down complexity and guide your audience's understanding.</a:t>
            </a:r>
            <a:endParaRPr lang="en-US" sz="1250" dirty="0"/>
          </a:p>
        </p:txBody>
      </p:sp>
      <p:sp>
        <p:nvSpPr>
          <p:cNvPr id="11" name="Shape 9"/>
          <p:cNvSpPr/>
          <p:nvPr/>
        </p:nvSpPr>
        <p:spPr>
          <a:xfrm>
            <a:off x="5163026" y="3885605"/>
            <a:ext cx="368141" cy="368141"/>
          </a:xfrm>
          <a:prstGeom prst="roundRect">
            <a:avLst>
              <a:gd name="adj" fmla="val 18669"/>
            </a:avLst>
          </a:prstGeom>
          <a:solidFill>
            <a:srgbClr val="E2E3E9"/>
          </a:solidFill>
          <a:ln w="7620">
            <a:solidFill>
              <a:srgbClr val="C8C9CF"/>
            </a:solidFill>
            <a:prstDash val="solid"/>
          </a:ln>
        </p:spPr>
      </p:sp>
      <p:sp>
        <p:nvSpPr>
          <p:cNvPr id="12" name="Text 10"/>
          <p:cNvSpPr/>
          <p:nvPr/>
        </p:nvSpPr>
        <p:spPr>
          <a:xfrm>
            <a:off x="5224403" y="3916323"/>
            <a:ext cx="245388" cy="306705"/>
          </a:xfrm>
          <a:prstGeom prst="rect">
            <a:avLst/>
          </a:prstGeom>
          <a:noFill/>
          <a:ln/>
        </p:spPr>
        <p:txBody>
          <a:bodyPr wrap="none" lIns="0" tIns="0" rIns="0" bIns="0" rtlCol="0" anchor="t"/>
          <a:lstStyle/>
          <a:p>
            <a:pPr algn="ctr" indent="0" marL="0">
              <a:lnSpc>
                <a:spcPts val="19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2</a:t>
            </a:r>
            <a:endParaRPr lang="en-US" sz="1900" dirty="0"/>
          </a:p>
        </p:txBody>
      </p:sp>
      <p:sp>
        <p:nvSpPr>
          <p:cNvPr id="13" name="Text 11"/>
          <p:cNvSpPr/>
          <p:nvPr/>
        </p:nvSpPr>
        <p:spPr>
          <a:xfrm>
            <a:off x="5694759" y="3941802"/>
            <a:ext cx="3772495" cy="511254"/>
          </a:xfrm>
          <a:prstGeom prst="rect">
            <a:avLst/>
          </a:prstGeom>
          <a:noFill/>
          <a:ln/>
        </p:spPr>
        <p:txBody>
          <a:bodyPr wrap="square" lIns="0" tIns="0" rIns="0" bIns="0" rtlCol="0" anchor="t"/>
          <a:lstStyle/>
          <a:p>
            <a:pPr algn="l" indent="0" marL="0">
              <a:lnSpc>
                <a:spcPts val="20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Use Professional Tech Templates as a Foundation</a:t>
            </a:r>
            <a:endParaRPr lang="en-US" sz="1600" dirty="0"/>
          </a:p>
        </p:txBody>
      </p:sp>
      <p:sp>
        <p:nvSpPr>
          <p:cNvPr id="14" name="Text 12"/>
          <p:cNvSpPr/>
          <p:nvPr/>
        </p:nvSpPr>
        <p:spPr>
          <a:xfrm>
            <a:off x="5694759" y="4551164"/>
            <a:ext cx="3772495" cy="1046798"/>
          </a:xfrm>
          <a:prstGeom prst="rect">
            <a:avLst/>
          </a:prstGeom>
          <a:noFill/>
          <a:ln/>
        </p:spPr>
        <p:txBody>
          <a:bodyPr wrap="square" lIns="0" tIns="0" rIns="0" bIns="0" rtlCol="0" anchor="t"/>
          <a:lstStyle/>
          <a:p>
            <a:pPr algn="l" indent="0" marL="0">
              <a:lnSpc>
                <a:spcPts val="205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Leverage existing high-quality templates from reputable sources. They provide a strong starting point and often include features tailored for technical content, saving valuable design time.</a:t>
            </a:r>
            <a:endParaRPr lang="en-US" sz="1250" dirty="0"/>
          </a:p>
        </p:txBody>
      </p:sp>
      <p:sp>
        <p:nvSpPr>
          <p:cNvPr id="15" name="Shape 13"/>
          <p:cNvSpPr/>
          <p:nvPr/>
        </p:nvSpPr>
        <p:spPr>
          <a:xfrm>
            <a:off x="9671685" y="3885605"/>
            <a:ext cx="368141" cy="368141"/>
          </a:xfrm>
          <a:prstGeom prst="roundRect">
            <a:avLst>
              <a:gd name="adj" fmla="val 18669"/>
            </a:avLst>
          </a:prstGeom>
          <a:solidFill>
            <a:srgbClr val="E2E3E9"/>
          </a:solidFill>
          <a:ln w="7620">
            <a:solidFill>
              <a:srgbClr val="C8C9CF"/>
            </a:solidFill>
            <a:prstDash val="solid"/>
          </a:ln>
        </p:spPr>
      </p:sp>
      <p:sp>
        <p:nvSpPr>
          <p:cNvPr id="16" name="Text 14"/>
          <p:cNvSpPr/>
          <p:nvPr/>
        </p:nvSpPr>
        <p:spPr>
          <a:xfrm>
            <a:off x="9733062" y="3916323"/>
            <a:ext cx="245388" cy="306705"/>
          </a:xfrm>
          <a:prstGeom prst="rect">
            <a:avLst/>
          </a:prstGeom>
          <a:noFill/>
          <a:ln/>
        </p:spPr>
        <p:txBody>
          <a:bodyPr wrap="none" lIns="0" tIns="0" rIns="0" bIns="0" rtlCol="0" anchor="t"/>
          <a:lstStyle/>
          <a:p>
            <a:pPr algn="ctr" indent="0" marL="0">
              <a:lnSpc>
                <a:spcPts val="19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3</a:t>
            </a:r>
            <a:endParaRPr lang="en-US" sz="1900" dirty="0"/>
          </a:p>
        </p:txBody>
      </p:sp>
      <p:sp>
        <p:nvSpPr>
          <p:cNvPr id="17" name="Text 15"/>
          <p:cNvSpPr/>
          <p:nvPr/>
        </p:nvSpPr>
        <p:spPr>
          <a:xfrm>
            <a:off x="10203418" y="3941802"/>
            <a:ext cx="3772495" cy="511254"/>
          </a:xfrm>
          <a:prstGeom prst="rect">
            <a:avLst/>
          </a:prstGeom>
          <a:noFill/>
          <a:ln/>
        </p:spPr>
        <p:txBody>
          <a:bodyPr wrap="square" lIns="0" tIns="0" rIns="0" bIns="0" rtlCol="0" anchor="t"/>
          <a:lstStyle/>
          <a:p>
            <a:pPr algn="l" indent="0" marL="0">
              <a:lnSpc>
                <a:spcPts val="2000"/>
              </a:lnSpc>
              <a:buNone/>
            </a:pPr>
            <a:r>
              <a:rPr lang="en-US" sz="1600" dirty="0">
                <a:solidFill>
                  <a:srgbClr val="5B5F71"/>
                </a:solidFill>
                <a:latin typeface="Instrument Sans Semi Bold" pitchFamily="34" charset="0"/>
                <a:ea typeface="Instrument Sans Semi Bold" pitchFamily="34" charset="-122"/>
                <a:cs typeface="Instrument Sans Semi Bold" pitchFamily="34" charset="-120"/>
              </a:rPr>
              <a:t>Customize to Your Program’s Unique Data &amp; Storytelling Needs</a:t>
            </a:r>
            <a:endParaRPr lang="en-US" sz="1600" dirty="0"/>
          </a:p>
        </p:txBody>
      </p:sp>
      <p:sp>
        <p:nvSpPr>
          <p:cNvPr id="18" name="Text 16"/>
          <p:cNvSpPr/>
          <p:nvPr/>
        </p:nvSpPr>
        <p:spPr>
          <a:xfrm>
            <a:off x="10203418" y="4551164"/>
            <a:ext cx="3772495" cy="1308497"/>
          </a:xfrm>
          <a:prstGeom prst="rect">
            <a:avLst/>
          </a:prstGeom>
          <a:noFill/>
          <a:ln/>
        </p:spPr>
        <p:txBody>
          <a:bodyPr wrap="square" lIns="0" tIns="0" rIns="0" bIns="0" rtlCol="0" anchor="t"/>
          <a:lstStyle/>
          <a:p>
            <a:pPr algn="l" indent="0" marL="0">
              <a:lnSpc>
                <a:spcPts val="2050"/>
              </a:lnSpc>
              <a:buNone/>
            </a:pPr>
            <a:r>
              <a:rPr lang="en-US" sz="1250" dirty="0">
                <a:solidFill>
                  <a:srgbClr val="5B5F71"/>
                </a:solidFill>
                <a:latin typeface="Instrument Sans Medium" pitchFamily="34" charset="0"/>
                <a:ea typeface="Instrument Sans Medium" pitchFamily="34" charset="-122"/>
                <a:cs typeface="Instrument Sans Medium" pitchFamily="34" charset="-120"/>
              </a:rPr>
              <a:t>Adapt the template to reflect your specific data, branding, and narrative. Personalization ensures the presentation resonates deeply with your audience and effectively conveys your program’s essence.</a:t>
            </a:r>
            <a:endParaRPr lang="en-US" sz="1250" dirty="0"/>
          </a:p>
        </p:txBody>
      </p:sp>
      <p:sp>
        <p:nvSpPr>
          <p:cNvPr id="19" name="Shape 17"/>
          <p:cNvSpPr/>
          <p:nvPr/>
        </p:nvSpPr>
        <p:spPr>
          <a:xfrm>
            <a:off x="654487" y="6043732"/>
            <a:ext cx="13321427" cy="1376005"/>
          </a:xfrm>
          <a:prstGeom prst="roundRect">
            <a:avLst>
              <a:gd name="adj" fmla="val 4995"/>
            </a:avLst>
          </a:prstGeom>
          <a:solidFill>
            <a:srgbClr val="B6FCB8"/>
          </a:solidFill>
          <a:ln/>
        </p:spPr>
      </p:sp>
      <p:pic>
        <p:nvPicPr>
          <p:cNvPr id="20" name="Image 0" descr="preencoded.png">    </p:cNvPr>
          <p:cNvPicPr>
            <a:picLocks noChangeAspect="1"/>
          </p:cNvPicPr>
          <p:nvPr/>
        </p:nvPicPr>
        <p:blipFill>
          <a:blip r:embed="rId1"/>
          <a:stretch>
            <a:fillRect/>
          </a:stretch>
        </p:blipFill>
        <p:spPr>
          <a:xfrm>
            <a:off x="818078" y="6267331"/>
            <a:ext cx="255627" cy="204430"/>
          </a:xfrm>
          <a:prstGeom prst="rect">
            <a:avLst/>
          </a:prstGeom>
        </p:spPr>
      </p:pic>
      <p:sp>
        <p:nvSpPr>
          <p:cNvPr id="21" name="Text 18"/>
          <p:cNvSpPr/>
          <p:nvPr/>
        </p:nvSpPr>
        <p:spPr>
          <a:xfrm>
            <a:off x="1237298" y="6248162"/>
            <a:ext cx="7029331" cy="255627"/>
          </a:xfrm>
          <a:prstGeom prst="rect">
            <a:avLst/>
          </a:prstGeom>
          <a:noFill/>
          <a:ln/>
        </p:spPr>
        <p:txBody>
          <a:bodyPr wrap="none" lIns="0" tIns="0" rIns="0" bIns="0" rtlCol="0" anchor="t"/>
          <a:lstStyle/>
          <a:p>
            <a:pPr algn="l" indent="0" marL="0">
              <a:lnSpc>
                <a:spcPts val="2000"/>
              </a:lnSpc>
              <a:buNone/>
            </a:pPr>
            <a:r>
              <a:rPr lang="en-US" sz="1600" dirty="0">
                <a:solidFill>
                  <a:srgbClr val="000000"/>
                </a:solidFill>
                <a:latin typeface="Instrument Sans Semi Bold" pitchFamily="34" charset="0"/>
                <a:ea typeface="Instrument Sans Semi Bold" pitchFamily="34" charset="-122"/>
                <a:cs typeface="Instrument Sans Semi Bold" pitchFamily="34" charset="-120"/>
              </a:rPr>
              <a:t>Result: Engaged Audience, Clear Communication, Impactful Presentation</a:t>
            </a:r>
            <a:endParaRPr lang="en-US" sz="1600" dirty="0"/>
          </a:p>
        </p:txBody>
      </p:sp>
      <p:sp>
        <p:nvSpPr>
          <p:cNvPr id="22" name="Text 19"/>
          <p:cNvSpPr/>
          <p:nvPr/>
        </p:nvSpPr>
        <p:spPr>
          <a:xfrm>
            <a:off x="1237298" y="6667381"/>
            <a:ext cx="12575024" cy="523399"/>
          </a:xfrm>
          <a:prstGeom prst="rect">
            <a:avLst/>
          </a:prstGeom>
          <a:noFill/>
          <a:ln/>
        </p:spPr>
        <p:txBody>
          <a:bodyPr wrap="square" lIns="0" tIns="0" rIns="0" bIns="0" rtlCol="0" anchor="t"/>
          <a:lstStyle/>
          <a:p>
            <a:pPr algn="l" indent="0" marL="0">
              <a:lnSpc>
                <a:spcPts val="2050"/>
              </a:lnSpc>
              <a:buNone/>
            </a:pPr>
            <a:r>
              <a:rPr lang="en-US" sz="1250" dirty="0">
                <a:solidFill>
                  <a:srgbClr val="000000"/>
                </a:solidFill>
                <a:latin typeface="Instrument Sans Medium" pitchFamily="34" charset="0"/>
                <a:ea typeface="Instrument Sans Medium" pitchFamily="34" charset="-122"/>
                <a:cs typeface="Instrument Sans Medium" pitchFamily="34" charset="-120"/>
              </a:rPr>
              <a:t>A well-designed template ensures your technical insights are not only understood but also remembered, driving decision-making and fostering support for your tech initiatives.</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804761"/>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2682" y="345519"/>
            <a:ext cx="7699891" cy="392668"/>
          </a:xfrm>
          <a:prstGeom prst="rect">
            <a:avLst/>
          </a:prstGeom>
          <a:noFill/>
          <a:ln/>
        </p:spPr>
        <p:txBody>
          <a:bodyPr wrap="none" lIns="0" tIns="0" rIns="0" bIns="0" rtlCol="0" anchor="t"/>
          <a:lstStyle/>
          <a:p>
            <a:pPr algn="l" indent="0" marL="0">
              <a:lnSpc>
                <a:spcPts val="3050"/>
              </a:lnSpc>
              <a:buNone/>
            </a:pPr>
            <a:r>
              <a:rPr lang="en-US" sz="2450" dirty="0">
                <a:solidFill>
                  <a:srgbClr val="505468"/>
                </a:solidFill>
                <a:latin typeface="Instrument Sans Semi Bold" pitchFamily="34" charset="0"/>
                <a:ea typeface="Instrument Sans Semi Bold" pitchFamily="34" charset="-122"/>
                <a:cs typeface="Instrument Sans Semi Bold" pitchFamily="34" charset="-120"/>
              </a:rPr>
              <a:t>Challenge: Presenting Lots of Tech Info in Few Slides</a:t>
            </a:r>
            <a:endParaRPr lang="en-US" sz="2450" dirty="0"/>
          </a:p>
        </p:txBody>
      </p:sp>
      <p:sp>
        <p:nvSpPr>
          <p:cNvPr id="3" name="Text 1"/>
          <p:cNvSpPr/>
          <p:nvPr/>
        </p:nvSpPr>
        <p:spPr>
          <a:xfrm>
            <a:off x="502682" y="1039654"/>
            <a:ext cx="6659285" cy="804386"/>
          </a:xfrm>
          <a:prstGeom prst="rect">
            <a:avLst/>
          </a:prstGeom>
          <a:noFill/>
          <a:ln/>
        </p:spPr>
        <p:txBody>
          <a:bodyPr wrap="square" lIns="0" tIns="0" rIns="0" bIns="0" rtlCol="0" anchor="t"/>
          <a:lstStyle/>
          <a:p>
            <a:pPr algn="l"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Tech programs, by their nature, involve intricate details, extensive data, and often, highly technical concepts. Communicating this complexity effectively within the confines of a presentation can be a significant hurdle. The challenge isn't just about fitting everything onto the slides; it's about ensuring the information is digestible and memorable for the audience.</a:t>
            </a:r>
            <a:endParaRPr lang="en-US" sz="950" dirty="0"/>
          </a:p>
        </p:txBody>
      </p:sp>
      <p:sp>
        <p:nvSpPr>
          <p:cNvPr id="4" name="Text 2"/>
          <p:cNvSpPr/>
          <p:nvPr/>
        </p:nvSpPr>
        <p:spPr>
          <a:xfrm>
            <a:off x="502682" y="1957030"/>
            <a:ext cx="6659285" cy="402193"/>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5B5F71"/>
                </a:solidFill>
                <a:latin typeface="Instrument Sans Medium" pitchFamily="34" charset="0"/>
                <a:ea typeface="Instrument Sans Medium" pitchFamily="34" charset="-122"/>
                <a:cs typeface="Instrument Sans Medium" pitchFamily="34" charset="-120"/>
              </a:rPr>
              <a:t>Detailed Data:</a:t>
            </a:r>
            <a:pPr algn="l"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 From performance metrics to user statistics, tech programs generate vast amounts of data that often need to be visualized or summarized.</a:t>
            </a:r>
            <a:endParaRPr lang="en-US" sz="950" dirty="0"/>
          </a:p>
        </p:txBody>
      </p:sp>
      <p:sp>
        <p:nvSpPr>
          <p:cNvPr id="5" name="Text 3"/>
          <p:cNvSpPr/>
          <p:nvPr/>
        </p:nvSpPr>
        <p:spPr>
          <a:xfrm>
            <a:off x="502682" y="2403158"/>
            <a:ext cx="6659285" cy="402193"/>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5B5F71"/>
                </a:solidFill>
                <a:latin typeface="Instrument Sans Medium" pitchFamily="34" charset="0"/>
                <a:ea typeface="Instrument Sans Medium" pitchFamily="34" charset="-122"/>
                <a:cs typeface="Instrument Sans Medium" pitchFamily="34" charset="-120"/>
              </a:rPr>
              <a:t>Timelines &amp; Roadmaps:</a:t>
            </a:r>
            <a:pPr algn="l"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 Project phases, development sprints, and future plans require clear, sequential representation.</a:t>
            </a:r>
            <a:endParaRPr lang="en-US" sz="950" dirty="0"/>
          </a:p>
        </p:txBody>
      </p:sp>
      <p:sp>
        <p:nvSpPr>
          <p:cNvPr id="6" name="Text 4"/>
          <p:cNvSpPr/>
          <p:nvPr/>
        </p:nvSpPr>
        <p:spPr>
          <a:xfrm>
            <a:off x="502682" y="2849285"/>
            <a:ext cx="6659285" cy="402193"/>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5B5F71"/>
                </a:solidFill>
                <a:latin typeface="Instrument Sans Medium" pitchFamily="34" charset="0"/>
                <a:ea typeface="Instrument Sans Medium" pitchFamily="34" charset="-122"/>
                <a:cs typeface="Instrument Sans Medium" pitchFamily="34" charset="-120"/>
              </a:rPr>
              <a:t>Visuals &amp; Diagrams:</a:t>
            </a:r>
            <a:pPr algn="l" indent="0" marL="0">
              <a:lnSpc>
                <a:spcPts val="1550"/>
              </a:lnSpc>
              <a:buNone/>
            </a:pPr>
            <a:r>
              <a:rPr lang="en-US" sz="950" dirty="0">
                <a:solidFill>
                  <a:srgbClr val="5B5F71"/>
                </a:solidFill>
                <a:latin typeface="Instrument Sans Medium" pitchFamily="34" charset="0"/>
                <a:ea typeface="Instrument Sans Medium" pitchFamily="34" charset="-122"/>
                <a:cs typeface="Instrument Sans Medium" pitchFamily="34" charset="-120"/>
              </a:rPr>
              <a:t> System architectures, process flows, and technical schematics are crucial but can quickly overcrowd a slide.</a:t>
            </a:r>
            <a:endParaRPr lang="en-US" sz="950" dirty="0"/>
          </a:p>
        </p:txBody>
      </p:sp>
      <p:pic>
        <p:nvPicPr>
          <p:cNvPr id="7" name="Image 0" descr="preencoded.png">    </p:cNvPr>
          <p:cNvPicPr>
            <a:picLocks noChangeAspect="1"/>
          </p:cNvPicPr>
          <p:nvPr/>
        </p:nvPicPr>
        <p:blipFill>
          <a:blip r:embed="rId1"/>
          <a:stretch>
            <a:fillRect/>
          </a:stretch>
        </p:blipFill>
        <p:spPr>
          <a:xfrm>
            <a:off x="7476053" y="1067991"/>
            <a:ext cx="6659285" cy="6659285"/>
          </a:xfrm>
          <a:prstGeom prst="rect">
            <a:avLst/>
          </a:prstGeom>
        </p:spPr>
      </p:pic>
      <p:sp>
        <p:nvSpPr>
          <p:cNvPr id="8" name="Shape 5"/>
          <p:cNvSpPr/>
          <p:nvPr/>
        </p:nvSpPr>
        <p:spPr>
          <a:xfrm>
            <a:off x="7476053" y="7868603"/>
            <a:ext cx="6659285" cy="1257776"/>
          </a:xfrm>
          <a:prstGeom prst="roundRect">
            <a:avLst>
              <a:gd name="adj" fmla="val 4197"/>
            </a:avLst>
          </a:prstGeom>
          <a:solidFill>
            <a:srgbClr val="FFB3B4"/>
          </a:solidFill>
          <a:ln/>
        </p:spPr>
      </p:sp>
      <p:pic>
        <p:nvPicPr>
          <p:cNvPr id="9" name="Image 1" descr="preencoded.png">    </p:cNvPr>
          <p:cNvPicPr>
            <a:picLocks noChangeAspect="1"/>
          </p:cNvPicPr>
          <p:nvPr/>
        </p:nvPicPr>
        <p:blipFill>
          <a:blip r:embed="rId2"/>
          <a:stretch>
            <a:fillRect/>
          </a:stretch>
        </p:blipFill>
        <p:spPr>
          <a:xfrm>
            <a:off x="7601664" y="8040410"/>
            <a:ext cx="196334" cy="157043"/>
          </a:xfrm>
          <a:prstGeom prst="rect">
            <a:avLst/>
          </a:prstGeom>
        </p:spPr>
      </p:pic>
      <p:sp>
        <p:nvSpPr>
          <p:cNvPr id="10" name="Text 6"/>
          <p:cNvSpPr/>
          <p:nvPr/>
        </p:nvSpPr>
        <p:spPr>
          <a:xfrm>
            <a:off x="7923609" y="8025527"/>
            <a:ext cx="4774287" cy="196215"/>
          </a:xfrm>
          <a:prstGeom prst="rect">
            <a:avLst/>
          </a:prstGeom>
          <a:noFill/>
          <a:ln/>
        </p:spPr>
        <p:txBody>
          <a:bodyPr wrap="none" lIns="0" tIns="0" rIns="0" bIns="0" rtlCol="0" anchor="t"/>
          <a:lstStyle/>
          <a:p>
            <a:pPr algn="l" indent="0" marL="0">
              <a:lnSpc>
                <a:spcPts val="1500"/>
              </a:lnSpc>
              <a:buNone/>
            </a:pPr>
            <a:r>
              <a:rPr lang="en-US" sz="1200" dirty="0">
                <a:solidFill>
                  <a:srgbClr val="000000"/>
                </a:solidFill>
                <a:latin typeface="Instrument Sans Semi Bold" pitchFamily="34" charset="0"/>
                <a:ea typeface="Instrument Sans Semi Bold" pitchFamily="34" charset="-122"/>
                <a:cs typeface="Instrument Sans Semi Bold" pitchFamily="34" charset="-120"/>
              </a:rPr>
              <a:t>Risk: Overcrowded Slides Reduce Clarity and Audience Retention</a:t>
            </a:r>
            <a:endParaRPr lang="en-US" sz="1200" dirty="0"/>
          </a:p>
        </p:txBody>
      </p:sp>
      <p:sp>
        <p:nvSpPr>
          <p:cNvPr id="11" name="Text 7"/>
          <p:cNvSpPr/>
          <p:nvPr/>
        </p:nvSpPr>
        <p:spPr>
          <a:xfrm>
            <a:off x="7923609" y="8347353"/>
            <a:ext cx="6086118" cy="603290"/>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Instrument Sans Medium" pitchFamily="34" charset="0"/>
                <a:ea typeface="Instrument Sans Medium" pitchFamily="34" charset="-122"/>
                <a:cs typeface="Instrument Sans Medium" pitchFamily="34" charset="-120"/>
              </a:rPr>
              <a:t>When slides are too dense, they become visually noisy and cognitively taxing. Audiences struggle to identify key messages, leading to reduced comprehension and disengagement. The goal is to inform, not overwhelm.</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2231" y="482798"/>
            <a:ext cx="10121384" cy="548521"/>
          </a:xfrm>
          <a:prstGeom prst="rect">
            <a:avLst/>
          </a:prstGeom>
          <a:noFill/>
          <a:ln/>
        </p:spPr>
        <p:txBody>
          <a:bodyPr wrap="none" lIns="0" tIns="0" rIns="0" bIns="0" rtlCol="0" anchor="t"/>
          <a:lstStyle/>
          <a:p>
            <a:pPr algn="l" indent="0" marL="0">
              <a:lnSpc>
                <a:spcPts val="4300"/>
              </a:lnSpc>
              <a:buNone/>
            </a:pPr>
            <a:r>
              <a:rPr lang="en-US" sz="3450" dirty="0">
                <a:solidFill>
                  <a:srgbClr val="505468"/>
                </a:solidFill>
                <a:latin typeface="Instrument Sans Semi Bold" pitchFamily="34" charset="0"/>
                <a:ea typeface="Instrument Sans Semi Bold" pitchFamily="34" charset="-122"/>
                <a:cs typeface="Instrument Sans Semi Bold" pitchFamily="34" charset="-120"/>
              </a:rPr>
              <a:t>Key Strategy: Visual Hierarchy &amp; Modular Layouts</a:t>
            </a:r>
            <a:endParaRPr lang="en-US" sz="3450" dirty="0"/>
          </a:p>
        </p:txBody>
      </p:sp>
      <p:pic>
        <p:nvPicPr>
          <p:cNvPr id="3" name="Image 0" descr="preencoded.png">    </p:cNvPr>
          <p:cNvPicPr>
            <a:picLocks noChangeAspect="1"/>
          </p:cNvPicPr>
          <p:nvPr/>
        </p:nvPicPr>
        <p:blipFill>
          <a:blip r:embed="rId1"/>
          <a:stretch>
            <a:fillRect/>
          </a:stretch>
        </p:blipFill>
        <p:spPr>
          <a:xfrm>
            <a:off x="2917508" y="1382435"/>
            <a:ext cx="2182178" cy="1011436"/>
          </a:xfrm>
          <a:prstGeom prst="rect">
            <a:avLst/>
          </a:prstGeom>
        </p:spPr>
      </p:pic>
      <p:sp>
        <p:nvSpPr>
          <p:cNvPr id="4" name="Text 1"/>
          <p:cNvSpPr/>
          <p:nvPr/>
        </p:nvSpPr>
        <p:spPr>
          <a:xfrm>
            <a:off x="3885128" y="1859280"/>
            <a:ext cx="246817" cy="308491"/>
          </a:xfrm>
          <a:prstGeom prst="rect">
            <a:avLst/>
          </a:prstGeom>
          <a:noFill/>
          <a:ln/>
        </p:spPr>
        <p:txBody>
          <a:bodyPr wrap="none" lIns="0" tIns="0" rIns="0" bIns="0" rtlCol="0" anchor="t"/>
          <a:lstStyle/>
          <a:p>
            <a:pPr algn="ctr" indent="0" marL="0">
              <a:lnSpc>
                <a:spcPts val="31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1</a:t>
            </a:r>
            <a:endParaRPr lang="en-US" sz="1900" dirty="0"/>
          </a:p>
        </p:txBody>
      </p:sp>
      <p:sp>
        <p:nvSpPr>
          <p:cNvPr id="5" name="Text 2"/>
          <p:cNvSpPr/>
          <p:nvPr/>
        </p:nvSpPr>
        <p:spPr>
          <a:xfrm>
            <a:off x="5275183" y="1557933"/>
            <a:ext cx="2611398" cy="274201"/>
          </a:xfrm>
          <a:prstGeom prst="rect">
            <a:avLst/>
          </a:prstGeom>
          <a:noFill/>
          <a:ln/>
        </p:spPr>
        <p:txBody>
          <a:bodyPr wrap="none" lIns="0" tIns="0" rIns="0" bIns="0" rtlCol="0" anchor="t"/>
          <a:lstStyle/>
          <a:p>
            <a:pPr algn="l" indent="0" marL="0">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Clarity through Hierarchy</a:t>
            </a:r>
            <a:endParaRPr lang="en-US" sz="1700" dirty="0"/>
          </a:p>
        </p:txBody>
      </p:sp>
      <p:sp>
        <p:nvSpPr>
          <p:cNvPr id="6" name="Text 3"/>
          <p:cNvSpPr/>
          <p:nvPr/>
        </p:nvSpPr>
        <p:spPr>
          <a:xfrm>
            <a:off x="5275183" y="1937385"/>
            <a:ext cx="3577233" cy="280988"/>
          </a:xfrm>
          <a:prstGeom prst="rect">
            <a:avLst/>
          </a:prstGeom>
          <a:noFill/>
          <a:ln/>
        </p:spPr>
        <p:txBody>
          <a:bodyPr wrap="none" lIns="0" tIns="0" rIns="0" bIns="0" rtlCol="0" anchor="t"/>
          <a:lstStyle/>
          <a:p>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Guide the viewer's eye with clear visual cues.</a:t>
            </a:r>
            <a:endParaRPr lang="en-US" sz="1350" dirty="0"/>
          </a:p>
        </p:txBody>
      </p:sp>
      <p:sp>
        <p:nvSpPr>
          <p:cNvPr id="7" name="Shape 4"/>
          <p:cNvSpPr/>
          <p:nvPr/>
        </p:nvSpPr>
        <p:spPr>
          <a:xfrm>
            <a:off x="5143500" y="2406253"/>
            <a:ext cx="8740854" cy="11430"/>
          </a:xfrm>
          <a:prstGeom prst="roundRect">
            <a:avLst>
              <a:gd name="adj" fmla="val 645117"/>
            </a:avLst>
          </a:prstGeom>
          <a:solidFill>
            <a:srgbClr val="C8C9CF"/>
          </a:solidFill>
          <a:ln/>
        </p:spPr>
      </p:sp>
      <p:pic>
        <p:nvPicPr>
          <p:cNvPr id="8" name="Image 1" descr="preencoded.png">    </p:cNvPr>
          <p:cNvPicPr>
            <a:picLocks noChangeAspect="1"/>
          </p:cNvPicPr>
          <p:nvPr/>
        </p:nvPicPr>
        <p:blipFill>
          <a:blip r:embed="rId2"/>
          <a:stretch>
            <a:fillRect/>
          </a:stretch>
        </p:blipFill>
        <p:spPr>
          <a:xfrm>
            <a:off x="1826419" y="2437686"/>
            <a:ext cx="4364474" cy="1011436"/>
          </a:xfrm>
          <a:prstGeom prst="rect">
            <a:avLst/>
          </a:prstGeom>
        </p:spPr>
      </p:pic>
      <p:sp>
        <p:nvSpPr>
          <p:cNvPr id="9" name="Text 5"/>
          <p:cNvSpPr/>
          <p:nvPr/>
        </p:nvSpPr>
        <p:spPr>
          <a:xfrm>
            <a:off x="3885248" y="2789158"/>
            <a:ext cx="246817" cy="308491"/>
          </a:xfrm>
          <a:prstGeom prst="rect">
            <a:avLst/>
          </a:prstGeom>
          <a:noFill/>
          <a:ln/>
        </p:spPr>
        <p:txBody>
          <a:bodyPr wrap="none" lIns="0" tIns="0" rIns="0" bIns="0" rtlCol="0" anchor="t"/>
          <a:lstStyle/>
          <a:p>
            <a:pPr algn="ctr" indent="0" marL="0">
              <a:lnSpc>
                <a:spcPts val="31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2</a:t>
            </a:r>
            <a:endParaRPr lang="en-US" sz="1900" dirty="0"/>
          </a:p>
        </p:txBody>
      </p:sp>
      <p:sp>
        <p:nvSpPr>
          <p:cNvPr id="10" name="Text 6"/>
          <p:cNvSpPr/>
          <p:nvPr/>
        </p:nvSpPr>
        <p:spPr>
          <a:xfrm>
            <a:off x="6366391" y="2613184"/>
            <a:ext cx="2833330" cy="274201"/>
          </a:xfrm>
          <a:prstGeom prst="rect">
            <a:avLst/>
          </a:prstGeom>
          <a:noFill/>
          <a:ln/>
        </p:spPr>
        <p:txBody>
          <a:bodyPr wrap="none" lIns="0" tIns="0" rIns="0" bIns="0" rtlCol="0" anchor="t"/>
          <a:lstStyle/>
          <a:p>
            <a:pPr algn="l" indent="0" marL="0">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Modular Information Blocks</a:t>
            </a:r>
            <a:endParaRPr lang="en-US" sz="1700" dirty="0"/>
          </a:p>
        </p:txBody>
      </p:sp>
      <p:sp>
        <p:nvSpPr>
          <p:cNvPr id="11" name="Text 7"/>
          <p:cNvSpPr/>
          <p:nvPr/>
        </p:nvSpPr>
        <p:spPr>
          <a:xfrm>
            <a:off x="6366391" y="2992636"/>
            <a:ext cx="4771430" cy="280988"/>
          </a:xfrm>
          <a:prstGeom prst="rect">
            <a:avLst/>
          </a:prstGeom>
          <a:noFill/>
          <a:ln/>
        </p:spPr>
        <p:txBody>
          <a:bodyPr wrap="none" lIns="0" tIns="0" rIns="0" bIns="0" rtlCol="0" anchor="t"/>
          <a:lstStyle/>
          <a:p>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Break down content into manageable, self-contained units.</a:t>
            </a:r>
            <a:endParaRPr lang="en-US" sz="1350" dirty="0"/>
          </a:p>
        </p:txBody>
      </p:sp>
      <p:sp>
        <p:nvSpPr>
          <p:cNvPr id="12" name="Shape 8"/>
          <p:cNvSpPr/>
          <p:nvPr/>
        </p:nvSpPr>
        <p:spPr>
          <a:xfrm>
            <a:off x="6234708" y="3461504"/>
            <a:ext cx="7649647" cy="11430"/>
          </a:xfrm>
          <a:prstGeom prst="roundRect">
            <a:avLst>
              <a:gd name="adj" fmla="val 645117"/>
            </a:avLst>
          </a:prstGeom>
          <a:solidFill>
            <a:srgbClr val="C8C9CF"/>
          </a:solidFill>
          <a:ln/>
        </p:spPr>
      </p:sp>
      <p:pic>
        <p:nvPicPr>
          <p:cNvPr id="13" name="Image 2" descr="preencoded.png">    </p:cNvPr>
          <p:cNvPicPr>
            <a:picLocks noChangeAspect="1"/>
          </p:cNvPicPr>
          <p:nvPr/>
        </p:nvPicPr>
        <p:blipFill>
          <a:blip r:embed="rId3"/>
          <a:stretch>
            <a:fillRect/>
          </a:stretch>
        </p:blipFill>
        <p:spPr>
          <a:xfrm>
            <a:off x="735211" y="3492937"/>
            <a:ext cx="6546771" cy="1011436"/>
          </a:xfrm>
          <a:prstGeom prst="rect">
            <a:avLst/>
          </a:prstGeom>
        </p:spPr>
      </p:pic>
      <p:sp>
        <p:nvSpPr>
          <p:cNvPr id="14" name="Text 9"/>
          <p:cNvSpPr/>
          <p:nvPr/>
        </p:nvSpPr>
        <p:spPr>
          <a:xfrm>
            <a:off x="3885128" y="3844409"/>
            <a:ext cx="246817" cy="308491"/>
          </a:xfrm>
          <a:prstGeom prst="rect">
            <a:avLst/>
          </a:prstGeom>
          <a:noFill/>
          <a:ln/>
        </p:spPr>
        <p:txBody>
          <a:bodyPr wrap="none" lIns="0" tIns="0" rIns="0" bIns="0" rtlCol="0" anchor="t"/>
          <a:lstStyle/>
          <a:p>
            <a:pPr algn="ctr" indent="0" marL="0">
              <a:lnSpc>
                <a:spcPts val="31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3</a:t>
            </a:r>
            <a:endParaRPr lang="en-US" sz="1900" dirty="0"/>
          </a:p>
        </p:txBody>
      </p:sp>
      <p:sp>
        <p:nvSpPr>
          <p:cNvPr id="15" name="Text 10"/>
          <p:cNvSpPr/>
          <p:nvPr/>
        </p:nvSpPr>
        <p:spPr>
          <a:xfrm>
            <a:off x="7457480" y="3668435"/>
            <a:ext cx="2316480" cy="274201"/>
          </a:xfrm>
          <a:prstGeom prst="rect">
            <a:avLst/>
          </a:prstGeom>
          <a:noFill/>
          <a:ln/>
        </p:spPr>
        <p:txBody>
          <a:bodyPr wrap="none" lIns="0" tIns="0" rIns="0" bIns="0" rtlCol="0" anchor="t"/>
          <a:lstStyle/>
          <a:p>
            <a:pPr algn="l" indent="0" marL="0">
              <a:lnSpc>
                <a:spcPts val="215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Strategic White Space</a:t>
            </a:r>
            <a:endParaRPr lang="en-US" sz="1700" dirty="0"/>
          </a:p>
        </p:txBody>
      </p:sp>
      <p:sp>
        <p:nvSpPr>
          <p:cNvPr id="16" name="Text 11"/>
          <p:cNvSpPr/>
          <p:nvPr/>
        </p:nvSpPr>
        <p:spPr>
          <a:xfrm>
            <a:off x="7457480" y="4047887"/>
            <a:ext cx="3959900" cy="280988"/>
          </a:xfrm>
          <a:prstGeom prst="rect">
            <a:avLst/>
          </a:prstGeom>
          <a:noFill/>
          <a:ln/>
        </p:spPr>
        <p:txBody>
          <a:bodyPr wrap="none" lIns="0" tIns="0" rIns="0" bIns="0" rtlCol="0" anchor="t"/>
          <a:lstStyle/>
          <a:p>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Allow elements to breathe, improving readability.</a:t>
            </a:r>
            <a:endParaRPr lang="en-US" sz="1350" dirty="0"/>
          </a:p>
        </p:txBody>
      </p:sp>
      <p:sp>
        <p:nvSpPr>
          <p:cNvPr id="17" name="Text 12"/>
          <p:cNvSpPr/>
          <p:nvPr/>
        </p:nvSpPr>
        <p:spPr>
          <a:xfrm>
            <a:off x="702231" y="4701778"/>
            <a:ext cx="13225939" cy="842963"/>
          </a:xfrm>
          <a:prstGeom prst="rect">
            <a:avLst/>
          </a:prstGeom>
          <a:noFill/>
          <a:ln/>
        </p:spPr>
        <p:txBody>
          <a:bodyPr wrap="square" lIns="0" tIns="0" rIns="0" bIns="0" rtlCol="0" anchor="t"/>
          <a:lstStyle/>
          <a:p>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Establishing a strong visual hierarchy is paramount when dealing with dense information. This means using varying font sizes, weights, and colors to differentiate between primary information (headings, key takeaways) and secondary details (subheadings, body text, supporting data). Think of your slide as a newspaper article – the headlines draw you in, and subheadings provide quick context, while the body text fills in the details.</a:t>
            </a:r>
            <a:endParaRPr lang="en-US" sz="1350" dirty="0"/>
          </a:p>
        </p:txBody>
      </p:sp>
      <p:sp>
        <p:nvSpPr>
          <p:cNvPr id="18" name="Text 13"/>
          <p:cNvSpPr/>
          <p:nvPr/>
        </p:nvSpPr>
        <p:spPr>
          <a:xfrm>
            <a:off x="702231" y="5742146"/>
            <a:ext cx="13225939" cy="842963"/>
          </a:xfrm>
          <a:prstGeom prst="rect">
            <a:avLst/>
          </a:prstGeom>
          <a:noFill/>
          <a:ln/>
        </p:spPr>
        <p:txBody>
          <a:bodyPr wrap="square" lIns="0" tIns="0" rIns="0" bIns="0" rtlCol="0" anchor="t"/>
          <a:lstStyle/>
          <a:p>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Modular layouts involve dividing your slide into distinct sections, each dedicated to a specific piece of information. This could be achieved through columns, distinct background colors for sections, or clearly defined boxes. By segmenting content, you prevent information overload and allow the audience to focus on one module at a time.</a:t>
            </a:r>
            <a:endParaRPr lang="en-US" sz="1350" dirty="0"/>
          </a:p>
        </p:txBody>
      </p:sp>
      <p:sp>
        <p:nvSpPr>
          <p:cNvPr id="19" name="Text 14"/>
          <p:cNvSpPr/>
          <p:nvPr/>
        </p:nvSpPr>
        <p:spPr>
          <a:xfrm>
            <a:off x="702231" y="6782514"/>
            <a:ext cx="13225939" cy="280988"/>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5B5F71"/>
                </a:solidFill>
                <a:latin typeface="Instrument Sans Medium" pitchFamily="34" charset="0"/>
                <a:ea typeface="Instrument Sans Medium" pitchFamily="34" charset="-122"/>
                <a:cs typeface="Instrument Sans Medium" pitchFamily="34" charset="-120"/>
              </a:rPr>
              <a:t>Clear Headings &amp; Subheadings:</a:t>
            </a:r>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 Act as signposts, guiding the audience through the content and allowing for quick scanning.</a:t>
            </a:r>
            <a:endParaRPr lang="en-US" sz="1350" dirty="0"/>
          </a:p>
        </p:txBody>
      </p:sp>
      <p:sp>
        <p:nvSpPr>
          <p:cNvPr id="20" name="Text 15"/>
          <p:cNvSpPr/>
          <p:nvPr/>
        </p:nvSpPr>
        <p:spPr>
          <a:xfrm>
            <a:off x="702231" y="7124938"/>
            <a:ext cx="13225939" cy="280988"/>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5B5F71"/>
                </a:solidFill>
                <a:latin typeface="Instrument Sans Medium" pitchFamily="34" charset="0"/>
                <a:ea typeface="Instrument Sans Medium" pitchFamily="34" charset="-122"/>
                <a:cs typeface="Instrument Sans Medium" pitchFamily="34" charset="-120"/>
              </a:rPr>
              <a:t>Bullet Points &amp; Lists:</a:t>
            </a:r>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 Break down complex sentences into digestible chunks, making information easier to absorb.</a:t>
            </a:r>
            <a:endParaRPr lang="en-US" sz="1350" dirty="0"/>
          </a:p>
        </p:txBody>
      </p:sp>
      <p:sp>
        <p:nvSpPr>
          <p:cNvPr id="21" name="Text 16"/>
          <p:cNvSpPr/>
          <p:nvPr/>
        </p:nvSpPr>
        <p:spPr>
          <a:xfrm>
            <a:off x="702231" y="7467362"/>
            <a:ext cx="13225939" cy="280988"/>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5B5F71"/>
                </a:solidFill>
                <a:latin typeface="Instrument Sans Medium" pitchFamily="34" charset="0"/>
                <a:ea typeface="Instrument Sans Medium" pitchFamily="34" charset="-122"/>
                <a:cs typeface="Instrument Sans Medium" pitchFamily="34" charset="-120"/>
              </a:rPr>
              <a:t>Strategic Use of Icons:</a:t>
            </a:r>
            <a:pPr algn="l" indent="0" marL="0">
              <a:lnSpc>
                <a:spcPts val="220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 Replace lengthy descriptions with universally understood symbols to convey meaning quickly.</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53597"/>
            <a:ext cx="12510611"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Slide Design Techniques for High-Information Density</a:t>
            </a:r>
            <a:endParaRPr lang="en-US" sz="3900" dirty="0"/>
          </a:p>
        </p:txBody>
      </p:sp>
      <p:sp>
        <p:nvSpPr>
          <p:cNvPr id="3" name="Shape 1"/>
          <p:cNvSpPr/>
          <p:nvPr/>
        </p:nvSpPr>
        <p:spPr>
          <a:xfrm>
            <a:off x="793790" y="2170509"/>
            <a:ext cx="4215289" cy="4047053"/>
          </a:xfrm>
          <a:prstGeom prst="roundRect">
            <a:avLst>
              <a:gd name="adj" fmla="val 2711"/>
            </a:avLst>
          </a:prstGeom>
          <a:solidFill>
            <a:srgbClr val="FFFFFF">
              <a:alpha val="95000"/>
            </a:srgbClr>
          </a:solidFill>
          <a:ln w="22860">
            <a:solidFill>
              <a:srgbClr val="C8C9CF"/>
            </a:solidFill>
            <a:prstDash val="solid"/>
          </a:ln>
        </p:spPr>
      </p:sp>
      <p:pic>
        <p:nvPicPr>
          <p:cNvPr id="4" name="Image 0" descr="preencoded.png">    </p:cNvPr>
          <p:cNvPicPr>
            <a:picLocks noChangeAspect="1"/>
          </p:cNvPicPr>
          <p:nvPr/>
        </p:nvPicPr>
        <p:blipFill>
          <a:blip r:embed="rId1"/>
          <a:stretch>
            <a:fillRect/>
          </a:stretch>
        </p:blipFill>
        <p:spPr>
          <a:xfrm>
            <a:off x="770930" y="2170509"/>
            <a:ext cx="91440" cy="4047053"/>
          </a:xfrm>
          <a:prstGeom prst="rect">
            <a:avLst/>
          </a:prstGeom>
        </p:spPr>
      </p:pic>
      <p:sp>
        <p:nvSpPr>
          <p:cNvPr id="5" name="Text 2"/>
          <p:cNvSpPr/>
          <p:nvPr/>
        </p:nvSpPr>
        <p:spPr>
          <a:xfrm>
            <a:off x="1083588" y="2391728"/>
            <a:ext cx="2605087"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Multi-Column Layouts</a:t>
            </a:r>
            <a:endParaRPr lang="en-US" sz="1950" dirty="0"/>
          </a:p>
        </p:txBody>
      </p:sp>
      <p:sp>
        <p:nvSpPr>
          <p:cNvPr id="6" name="Text 3"/>
          <p:cNvSpPr/>
          <p:nvPr/>
        </p:nvSpPr>
        <p:spPr>
          <a:xfrm>
            <a:off x="1083588" y="2820948"/>
            <a:ext cx="3704273" cy="222277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Divide your slide into 2-3 vertical columns to present related but distinct pieces of information side-by-side. This is ideal for comparisons, pros/cons, or breaking down a single concept into components. Ensure each column maintains its own internal hierarchy.</a:t>
            </a:r>
            <a:endParaRPr lang="en-US" sz="1550" dirty="0"/>
          </a:p>
        </p:txBody>
      </p:sp>
      <p:sp>
        <p:nvSpPr>
          <p:cNvPr id="7" name="Shape 4"/>
          <p:cNvSpPr/>
          <p:nvPr/>
        </p:nvSpPr>
        <p:spPr>
          <a:xfrm>
            <a:off x="5207437" y="2170509"/>
            <a:ext cx="4215408" cy="4047053"/>
          </a:xfrm>
          <a:prstGeom prst="roundRect">
            <a:avLst>
              <a:gd name="adj" fmla="val 2711"/>
            </a:avLst>
          </a:prstGeom>
          <a:solidFill>
            <a:srgbClr val="FFFFFF">
              <a:alpha val="95000"/>
            </a:srgbClr>
          </a:solidFill>
          <a:ln w="22860">
            <a:solidFill>
              <a:srgbClr val="C8C9CF"/>
            </a:solidFill>
            <a:prstDash val="solid"/>
          </a:ln>
        </p:spPr>
      </p:sp>
      <p:pic>
        <p:nvPicPr>
          <p:cNvPr id="8" name="Image 1" descr="preencoded.png">    </p:cNvPr>
          <p:cNvPicPr>
            <a:picLocks noChangeAspect="1"/>
          </p:cNvPicPr>
          <p:nvPr/>
        </p:nvPicPr>
        <p:blipFill>
          <a:blip r:embed="rId2"/>
          <a:stretch>
            <a:fillRect/>
          </a:stretch>
        </p:blipFill>
        <p:spPr>
          <a:xfrm>
            <a:off x="5184577" y="2170509"/>
            <a:ext cx="91440" cy="4047053"/>
          </a:xfrm>
          <a:prstGeom prst="rect">
            <a:avLst/>
          </a:prstGeom>
        </p:spPr>
      </p:pic>
      <p:sp>
        <p:nvSpPr>
          <p:cNvPr id="9" name="Text 5"/>
          <p:cNvSpPr/>
          <p:nvPr/>
        </p:nvSpPr>
        <p:spPr>
          <a:xfrm>
            <a:off x="5497235" y="239172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Infographics &amp; Icons</a:t>
            </a:r>
            <a:endParaRPr lang="en-US" sz="1950" dirty="0"/>
          </a:p>
        </p:txBody>
      </p:sp>
      <p:sp>
        <p:nvSpPr>
          <p:cNvPr id="10" name="Text 6"/>
          <p:cNvSpPr/>
          <p:nvPr/>
        </p:nvSpPr>
        <p:spPr>
          <a:xfrm>
            <a:off x="5497235" y="2820948"/>
            <a:ext cx="3704392" cy="254031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Visualize data and concepts instead of just stating them. Use charts (bar, pie, line) for quantitative data, and process flow diagrams for sequences. Icons can effectively convey ideas, features, or categories without requiring much text. For example, a "gear" icon for settings or a "magnifying glass" for analysis.</a:t>
            </a:r>
            <a:endParaRPr lang="en-US" sz="1550" dirty="0"/>
          </a:p>
        </p:txBody>
      </p:sp>
      <p:sp>
        <p:nvSpPr>
          <p:cNvPr id="11" name="Shape 7"/>
          <p:cNvSpPr/>
          <p:nvPr/>
        </p:nvSpPr>
        <p:spPr>
          <a:xfrm>
            <a:off x="9621203" y="2170509"/>
            <a:ext cx="4215289" cy="4047053"/>
          </a:xfrm>
          <a:prstGeom prst="roundRect">
            <a:avLst>
              <a:gd name="adj" fmla="val 2711"/>
            </a:avLst>
          </a:prstGeom>
          <a:solidFill>
            <a:srgbClr val="FFFFFF">
              <a:alpha val="95000"/>
            </a:srgbClr>
          </a:solidFill>
          <a:ln w="22860">
            <a:solidFill>
              <a:srgbClr val="C8C9CF"/>
            </a:solidFill>
            <a:prstDash val="solid"/>
          </a:ln>
        </p:spPr>
      </p:sp>
      <p:pic>
        <p:nvPicPr>
          <p:cNvPr id="12" name="Image 2" descr="preencoded.png">    </p:cNvPr>
          <p:cNvPicPr>
            <a:picLocks noChangeAspect="1"/>
          </p:cNvPicPr>
          <p:nvPr/>
        </p:nvPicPr>
        <p:blipFill>
          <a:blip r:embed="rId3"/>
          <a:stretch>
            <a:fillRect/>
          </a:stretch>
        </p:blipFill>
        <p:spPr>
          <a:xfrm>
            <a:off x="9598343" y="2170509"/>
            <a:ext cx="91440" cy="4047053"/>
          </a:xfrm>
          <a:prstGeom prst="rect">
            <a:avLst/>
          </a:prstGeom>
        </p:spPr>
      </p:pic>
      <p:sp>
        <p:nvSpPr>
          <p:cNvPr id="13" name="Text 8"/>
          <p:cNvSpPr/>
          <p:nvPr/>
        </p:nvSpPr>
        <p:spPr>
          <a:xfrm>
            <a:off x="9911001" y="239172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Layered Content</a:t>
            </a:r>
            <a:endParaRPr lang="en-US" sz="1950" dirty="0"/>
          </a:p>
        </p:txBody>
      </p:sp>
      <p:sp>
        <p:nvSpPr>
          <p:cNvPr id="14" name="Text 9"/>
          <p:cNvSpPr/>
          <p:nvPr/>
        </p:nvSpPr>
        <p:spPr>
          <a:xfrm>
            <a:off x="9911001" y="2820948"/>
            <a:ext cx="3704273" cy="3175397"/>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For digital presentations, consider using features that allow content to be revealed progressively. This could be through simple animations that fade in text blocks, or more advanced interactive elements that reveal deeper details upon a click or hover. This technique prevents immediate cognitive overload by presenting information in stages.</a:t>
            </a:r>
            <a:endParaRPr lang="en-US" sz="1550" dirty="0"/>
          </a:p>
        </p:txBody>
      </p:sp>
      <p:sp>
        <p:nvSpPr>
          <p:cNvPr id="15" name="Text 10"/>
          <p:cNvSpPr/>
          <p:nvPr/>
        </p:nvSpPr>
        <p:spPr>
          <a:xfrm>
            <a:off x="793790" y="644080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When designing for high-information density, it's crucial to employ techniques that maximize clarity without sacrificing detail. The goal is to present complex information in a way that is both comprehensive and easy to navigate.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1277" y="475178"/>
            <a:ext cx="10935533" cy="540068"/>
          </a:xfrm>
          <a:prstGeom prst="rect">
            <a:avLst/>
          </a:prstGeom>
          <a:noFill/>
          <a:ln/>
        </p:spPr>
        <p:txBody>
          <a:bodyPr wrap="none" lIns="0" tIns="0" rIns="0" bIns="0" rtlCol="0" anchor="t"/>
          <a:lstStyle/>
          <a:p>
            <a:pPr algn="l" indent="0" marL="0">
              <a:lnSpc>
                <a:spcPts val="4250"/>
              </a:lnSpc>
              <a:buNone/>
            </a:pPr>
            <a:r>
              <a:rPr lang="en-US" sz="3400" dirty="0">
                <a:solidFill>
                  <a:srgbClr val="505468"/>
                </a:solidFill>
                <a:latin typeface="Instrument Sans Semi Bold" pitchFamily="34" charset="0"/>
                <a:ea typeface="Instrument Sans Semi Bold" pitchFamily="34" charset="-122"/>
                <a:cs typeface="Instrument Sans Semi Bold" pitchFamily="34" charset="-120"/>
              </a:rPr>
              <a:t>Example Slide Types to Accommodate Dense Content</a:t>
            </a:r>
            <a:endParaRPr lang="en-US" sz="3400" dirty="0"/>
          </a:p>
        </p:txBody>
      </p:sp>
      <p:sp>
        <p:nvSpPr>
          <p:cNvPr id="3" name="Shape 1"/>
          <p:cNvSpPr/>
          <p:nvPr/>
        </p:nvSpPr>
        <p:spPr>
          <a:xfrm>
            <a:off x="950476" y="2052042"/>
            <a:ext cx="4041458" cy="172760"/>
          </a:xfrm>
          <a:prstGeom prst="roundRect">
            <a:avLst>
              <a:gd name="adj" fmla="val 42015"/>
            </a:avLst>
          </a:prstGeom>
          <a:solidFill>
            <a:srgbClr val="E2E3E9"/>
          </a:solidFill>
          <a:ln w="7620">
            <a:solidFill>
              <a:srgbClr val="C8C9CF"/>
            </a:solidFill>
            <a:prstDash val="solid"/>
          </a:ln>
        </p:spPr>
      </p:sp>
      <p:sp>
        <p:nvSpPr>
          <p:cNvPr id="4" name="Shape 2"/>
          <p:cNvSpPr/>
          <p:nvPr/>
        </p:nvSpPr>
        <p:spPr>
          <a:xfrm>
            <a:off x="691277" y="1879283"/>
            <a:ext cx="518398" cy="518398"/>
          </a:xfrm>
          <a:prstGeom prst="roundRect">
            <a:avLst>
              <a:gd name="adj" fmla="val 88195"/>
            </a:avLst>
          </a:prstGeom>
          <a:solidFill>
            <a:srgbClr val="E2E3E9"/>
          </a:solidFill>
          <a:ln w="7620">
            <a:solidFill>
              <a:srgbClr val="C8C9CF"/>
            </a:solidFill>
            <a:prstDash val="solid"/>
          </a:ln>
        </p:spPr>
      </p:sp>
      <p:pic>
        <p:nvPicPr>
          <p:cNvPr id="5" name="Image 0" descr="preencoded.png">    </p:cNvPr>
          <p:cNvPicPr>
            <a:picLocks noChangeAspect="1"/>
          </p:cNvPicPr>
          <p:nvPr/>
        </p:nvPicPr>
        <p:blipFill>
          <a:blip r:embed="rId1"/>
          <a:stretch>
            <a:fillRect/>
          </a:stretch>
        </p:blipFill>
        <p:spPr>
          <a:xfrm>
            <a:off x="820817" y="1976557"/>
            <a:ext cx="259199" cy="323969"/>
          </a:xfrm>
          <a:prstGeom prst="rect">
            <a:avLst/>
          </a:prstGeom>
        </p:spPr>
      </p:pic>
      <p:sp>
        <p:nvSpPr>
          <p:cNvPr id="6" name="Text 3"/>
          <p:cNvSpPr/>
          <p:nvPr/>
        </p:nvSpPr>
        <p:spPr>
          <a:xfrm>
            <a:off x="864037" y="2570440"/>
            <a:ext cx="2253615" cy="269915"/>
          </a:xfrm>
          <a:prstGeom prst="rect">
            <a:avLst/>
          </a:prstGeom>
          <a:noFill/>
          <a:ln/>
        </p:spPr>
        <p:txBody>
          <a:bodyPr wrap="none" lIns="0" tIns="0" rIns="0" bIns="0" rtlCol="0" anchor="t"/>
          <a:lstStyle/>
          <a:p>
            <a:pPr algn="l" indent="0" marL="0">
              <a:lnSpc>
                <a:spcPts val="210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Timeline &amp; Milestones</a:t>
            </a:r>
            <a:endParaRPr lang="en-US" sz="1700" dirty="0"/>
          </a:p>
        </p:txBody>
      </p:sp>
      <p:sp>
        <p:nvSpPr>
          <p:cNvPr id="7" name="Text 4"/>
          <p:cNvSpPr/>
          <p:nvPr/>
        </p:nvSpPr>
        <p:spPr>
          <a:xfrm>
            <a:off x="864037" y="2943939"/>
            <a:ext cx="3955256" cy="1659493"/>
          </a:xfrm>
          <a:prstGeom prst="rect">
            <a:avLst/>
          </a:prstGeom>
          <a:noFill/>
          <a:ln/>
        </p:spPr>
        <p:txBody>
          <a:bodyPr wrap="square" lIns="0" tIns="0" rIns="0" bIns="0" rtlCol="0" anchor="t"/>
          <a:lstStyle/>
          <a:p>
            <a:pPr algn="l" indent="0" marL="0">
              <a:lnSpc>
                <a:spcPts val="215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Visually represent project phases, key deliverables, and historical achievements. Use a horizontal or vertical timeline, marking milestones with distinct icons or brief text labels. Each milestone can link to a more detailed appendix slide if needed.</a:t>
            </a:r>
            <a:endParaRPr lang="en-US" sz="1350" dirty="0"/>
          </a:p>
        </p:txBody>
      </p:sp>
      <p:pic>
        <p:nvPicPr>
          <p:cNvPr id="8" name="Image 1" descr="preencoded.png">    </p:cNvPr>
          <p:cNvPicPr>
            <a:picLocks noChangeAspect="1"/>
          </p:cNvPicPr>
          <p:nvPr/>
        </p:nvPicPr>
        <p:blipFill>
          <a:blip r:embed="rId2"/>
          <a:stretch>
            <a:fillRect/>
          </a:stretch>
        </p:blipFill>
        <p:spPr>
          <a:xfrm>
            <a:off x="864037" y="4797743"/>
            <a:ext cx="3955256" cy="2136696"/>
          </a:xfrm>
          <a:prstGeom prst="rect">
            <a:avLst/>
          </a:prstGeom>
        </p:spPr>
      </p:pic>
      <p:sp>
        <p:nvSpPr>
          <p:cNvPr id="9" name="Shape 5"/>
          <p:cNvSpPr/>
          <p:nvPr/>
        </p:nvSpPr>
        <p:spPr>
          <a:xfrm>
            <a:off x="5424011" y="1792843"/>
            <a:ext cx="4041458" cy="172760"/>
          </a:xfrm>
          <a:prstGeom prst="roundRect">
            <a:avLst>
              <a:gd name="adj" fmla="val 42015"/>
            </a:avLst>
          </a:prstGeom>
          <a:solidFill>
            <a:srgbClr val="E2E3E9"/>
          </a:solidFill>
          <a:ln w="7620">
            <a:solidFill>
              <a:srgbClr val="C8C9CF"/>
            </a:solidFill>
            <a:prstDash val="solid"/>
          </a:ln>
        </p:spPr>
      </p:sp>
      <p:sp>
        <p:nvSpPr>
          <p:cNvPr id="10" name="Shape 6"/>
          <p:cNvSpPr/>
          <p:nvPr/>
        </p:nvSpPr>
        <p:spPr>
          <a:xfrm>
            <a:off x="5164812" y="1620083"/>
            <a:ext cx="518398" cy="518398"/>
          </a:xfrm>
          <a:prstGeom prst="roundRect">
            <a:avLst>
              <a:gd name="adj" fmla="val 88195"/>
            </a:avLst>
          </a:prstGeom>
          <a:solidFill>
            <a:srgbClr val="E2E3E9"/>
          </a:solidFill>
          <a:ln w="7620">
            <a:solidFill>
              <a:srgbClr val="C8C9CF"/>
            </a:solidFill>
            <a:prstDash val="solid"/>
          </a:ln>
        </p:spPr>
      </p:sp>
      <p:pic>
        <p:nvPicPr>
          <p:cNvPr id="11" name="Image 2" descr="preencoded.png">    </p:cNvPr>
          <p:cNvPicPr>
            <a:picLocks noChangeAspect="1"/>
          </p:cNvPicPr>
          <p:nvPr/>
        </p:nvPicPr>
        <p:blipFill>
          <a:blip r:embed="rId3"/>
          <a:stretch>
            <a:fillRect/>
          </a:stretch>
        </p:blipFill>
        <p:spPr>
          <a:xfrm>
            <a:off x="5294352" y="1717358"/>
            <a:ext cx="259199" cy="323969"/>
          </a:xfrm>
          <a:prstGeom prst="rect">
            <a:avLst/>
          </a:prstGeom>
        </p:spPr>
      </p:pic>
      <p:sp>
        <p:nvSpPr>
          <p:cNvPr id="12" name="Text 7"/>
          <p:cNvSpPr/>
          <p:nvPr/>
        </p:nvSpPr>
        <p:spPr>
          <a:xfrm>
            <a:off x="5337572" y="2311241"/>
            <a:ext cx="2160270" cy="269915"/>
          </a:xfrm>
          <a:prstGeom prst="rect">
            <a:avLst/>
          </a:prstGeom>
          <a:noFill/>
          <a:ln/>
        </p:spPr>
        <p:txBody>
          <a:bodyPr wrap="none" lIns="0" tIns="0" rIns="0" bIns="0" rtlCol="0" anchor="t"/>
          <a:lstStyle/>
          <a:p>
            <a:pPr algn="l" indent="0" marL="0">
              <a:lnSpc>
                <a:spcPts val="210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Data Dashboards</a:t>
            </a:r>
            <a:endParaRPr lang="en-US" sz="1700" dirty="0"/>
          </a:p>
        </p:txBody>
      </p:sp>
      <p:sp>
        <p:nvSpPr>
          <p:cNvPr id="13" name="Text 8"/>
          <p:cNvSpPr/>
          <p:nvPr/>
        </p:nvSpPr>
        <p:spPr>
          <a:xfrm>
            <a:off x="5337572" y="2684740"/>
            <a:ext cx="3955256" cy="1659493"/>
          </a:xfrm>
          <a:prstGeom prst="rect">
            <a:avLst/>
          </a:prstGeom>
          <a:noFill/>
          <a:ln/>
        </p:spPr>
        <p:txBody>
          <a:bodyPr wrap="square" lIns="0" tIns="0" rIns="0" bIns="0" rtlCol="0" anchor="t"/>
          <a:lstStyle/>
          <a:p>
            <a:pPr algn="l" indent="0" marL="0">
              <a:lnSpc>
                <a:spcPts val="215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Consolidate key performance indicators (KPIs) and metrics using a combination of charts (line, bar, pie) and numerical callouts. Highlight critical figures with larger fonts or distinct colors. Focus on 3-5 primary metrics per slide to avoid clutter, using accompanying text for context.</a:t>
            </a:r>
            <a:endParaRPr lang="en-US" sz="1350" dirty="0"/>
          </a:p>
        </p:txBody>
      </p:sp>
      <p:pic>
        <p:nvPicPr>
          <p:cNvPr id="14" name="Image 3" descr="preencoded.png">    </p:cNvPr>
          <p:cNvPicPr>
            <a:picLocks noChangeAspect="1"/>
          </p:cNvPicPr>
          <p:nvPr/>
        </p:nvPicPr>
        <p:blipFill>
          <a:blip r:embed="rId4"/>
          <a:stretch>
            <a:fillRect/>
          </a:stretch>
        </p:blipFill>
        <p:spPr>
          <a:xfrm>
            <a:off x="5337572" y="4538543"/>
            <a:ext cx="3955256" cy="2136696"/>
          </a:xfrm>
          <a:prstGeom prst="rect">
            <a:avLst/>
          </a:prstGeom>
        </p:spPr>
      </p:pic>
      <p:sp>
        <p:nvSpPr>
          <p:cNvPr id="15" name="Shape 9"/>
          <p:cNvSpPr/>
          <p:nvPr/>
        </p:nvSpPr>
        <p:spPr>
          <a:xfrm>
            <a:off x="9897547" y="1533644"/>
            <a:ext cx="4041458" cy="172760"/>
          </a:xfrm>
          <a:prstGeom prst="roundRect">
            <a:avLst>
              <a:gd name="adj" fmla="val 42015"/>
            </a:avLst>
          </a:prstGeom>
          <a:solidFill>
            <a:srgbClr val="E2E3E9"/>
          </a:solidFill>
          <a:ln w="7620">
            <a:solidFill>
              <a:srgbClr val="C8C9CF"/>
            </a:solidFill>
            <a:prstDash val="solid"/>
          </a:ln>
        </p:spPr>
      </p:sp>
      <p:sp>
        <p:nvSpPr>
          <p:cNvPr id="16" name="Shape 10"/>
          <p:cNvSpPr/>
          <p:nvPr/>
        </p:nvSpPr>
        <p:spPr>
          <a:xfrm>
            <a:off x="9638348" y="1360884"/>
            <a:ext cx="518398" cy="518398"/>
          </a:xfrm>
          <a:prstGeom prst="roundRect">
            <a:avLst>
              <a:gd name="adj" fmla="val 88195"/>
            </a:avLst>
          </a:prstGeom>
          <a:solidFill>
            <a:srgbClr val="E2E3E9"/>
          </a:solidFill>
          <a:ln w="7620">
            <a:solidFill>
              <a:srgbClr val="C8C9CF"/>
            </a:solidFill>
            <a:prstDash val="solid"/>
          </a:ln>
        </p:spPr>
      </p:sp>
      <p:pic>
        <p:nvPicPr>
          <p:cNvPr id="17" name="Image 4" descr="preencoded.png">    </p:cNvPr>
          <p:cNvPicPr>
            <a:picLocks noChangeAspect="1"/>
          </p:cNvPicPr>
          <p:nvPr/>
        </p:nvPicPr>
        <p:blipFill>
          <a:blip r:embed="rId5"/>
          <a:stretch>
            <a:fillRect/>
          </a:stretch>
        </p:blipFill>
        <p:spPr>
          <a:xfrm>
            <a:off x="9767888" y="1458158"/>
            <a:ext cx="259199" cy="323969"/>
          </a:xfrm>
          <a:prstGeom prst="rect">
            <a:avLst/>
          </a:prstGeom>
        </p:spPr>
      </p:pic>
      <p:sp>
        <p:nvSpPr>
          <p:cNvPr id="18" name="Text 11"/>
          <p:cNvSpPr/>
          <p:nvPr/>
        </p:nvSpPr>
        <p:spPr>
          <a:xfrm>
            <a:off x="9811107" y="2052042"/>
            <a:ext cx="2160270" cy="269915"/>
          </a:xfrm>
          <a:prstGeom prst="rect">
            <a:avLst/>
          </a:prstGeom>
          <a:noFill/>
          <a:ln/>
        </p:spPr>
        <p:txBody>
          <a:bodyPr wrap="none" lIns="0" tIns="0" rIns="0" bIns="0" rtlCol="0" anchor="t"/>
          <a:lstStyle/>
          <a:p>
            <a:pPr algn="l" indent="0" marL="0">
              <a:lnSpc>
                <a:spcPts val="2100"/>
              </a:lnSpc>
              <a:buNone/>
            </a:pPr>
            <a:r>
              <a:rPr lang="en-US" sz="1700" dirty="0">
                <a:solidFill>
                  <a:srgbClr val="5B5F71"/>
                </a:solidFill>
                <a:latin typeface="Instrument Sans Semi Bold" pitchFamily="34" charset="0"/>
                <a:ea typeface="Instrument Sans Semi Bold" pitchFamily="34" charset="-122"/>
                <a:cs typeface="Instrument Sans Semi Bold" pitchFamily="34" charset="-120"/>
              </a:rPr>
              <a:t>Process Flows</a:t>
            </a:r>
            <a:endParaRPr lang="en-US" sz="1700" dirty="0"/>
          </a:p>
        </p:txBody>
      </p:sp>
      <p:sp>
        <p:nvSpPr>
          <p:cNvPr id="19" name="Text 12"/>
          <p:cNvSpPr/>
          <p:nvPr/>
        </p:nvSpPr>
        <p:spPr>
          <a:xfrm>
            <a:off x="9811107" y="2425541"/>
            <a:ext cx="3955256" cy="1659493"/>
          </a:xfrm>
          <a:prstGeom prst="rect">
            <a:avLst/>
          </a:prstGeom>
          <a:noFill/>
          <a:ln/>
        </p:spPr>
        <p:txBody>
          <a:bodyPr wrap="square" lIns="0" tIns="0" rIns="0" bIns="0" rtlCol="0" anchor="t"/>
          <a:lstStyle/>
          <a:p>
            <a:pPr algn="l" indent="0" marL="0">
              <a:lnSpc>
                <a:spcPts val="215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Illustrate sequential steps in a process, system, or workflow. Use clear directional arrows, numbered steps, and concise descriptions for each stage. Flowcharts or swimlane diagrams are effective. Ensure consistency in shapes and colors for different types of steps or decisions.</a:t>
            </a:r>
            <a:endParaRPr lang="en-US" sz="1350" dirty="0"/>
          </a:p>
        </p:txBody>
      </p:sp>
      <p:pic>
        <p:nvPicPr>
          <p:cNvPr id="20" name="Image 5" descr="preencoded.png">    </p:cNvPr>
          <p:cNvPicPr>
            <a:picLocks noChangeAspect="1"/>
          </p:cNvPicPr>
          <p:nvPr/>
        </p:nvPicPr>
        <p:blipFill>
          <a:blip r:embed="rId6"/>
          <a:stretch>
            <a:fillRect/>
          </a:stretch>
        </p:blipFill>
        <p:spPr>
          <a:xfrm>
            <a:off x="9811107" y="4279344"/>
            <a:ext cx="3955256" cy="2136696"/>
          </a:xfrm>
          <a:prstGeom prst="rect">
            <a:avLst/>
          </a:prstGeom>
        </p:spPr>
      </p:pic>
      <p:sp>
        <p:nvSpPr>
          <p:cNvPr id="21" name="Text 13"/>
          <p:cNvSpPr/>
          <p:nvPr/>
        </p:nvSpPr>
        <p:spPr>
          <a:xfrm>
            <a:off x="691277" y="7301508"/>
            <a:ext cx="13247846" cy="553164"/>
          </a:xfrm>
          <a:prstGeom prst="rect">
            <a:avLst/>
          </a:prstGeom>
          <a:noFill/>
          <a:ln/>
        </p:spPr>
        <p:txBody>
          <a:bodyPr wrap="square" lIns="0" tIns="0" rIns="0" bIns="0" rtlCol="0" anchor="t"/>
          <a:lstStyle/>
          <a:p>
            <a:pPr algn="l" indent="0" marL="0">
              <a:lnSpc>
                <a:spcPts val="2150"/>
              </a:lnSpc>
              <a:buNone/>
            </a:pPr>
            <a:r>
              <a:rPr lang="en-US" sz="1350" dirty="0">
                <a:solidFill>
                  <a:srgbClr val="5B5F71"/>
                </a:solidFill>
                <a:latin typeface="Instrument Sans Medium" pitchFamily="34" charset="0"/>
                <a:ea typeface="Instrument Sans Medium" pitchFamily="34" charset="-122"/>
                <a:cs typeface="Instrument Sans Medium" pitchFamily="34" charset="-120"/>
              </a:rPr>
              <a:t>These example slide types are specifically designed to present detailed information efficiently. By leveraging visual structures, you can convey complex data, project plans, and operational sequences in a clear and compelling manner.</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12458"/>
            <a:ext cx="10088404"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Leveraging Technology-Themed Templates</a:t>
            </a:r>
            <a:endParaRPr lang="en-US" sz="3900" dirty="0"/>
          </a:p>
        </p:txBody>
      </p:sp>
      <p:pic>
        <p:nvPicPr>
          <p:cNvPr id="3" name="Image 0" descr="preencoded.png">    </p:cNvPr>
          <p:cNvPicPr>
            <a:picLocks noChangeAspect="1"/>
          </p:cNvPicPr>
          <p:nvPr/>
        </p:nvPicPr>
        <p:blipFill>
          <a:blip r:embed="rId1"/>
          <a:stretch>
            <a:fillRect/>
          </a:stretch>
        </p:blipFill>
        <p:spPr>
          <a:xfrm>
            <a:off x="4909185" y="1758077"/>
            <a:ext cx="1498163" cy="793790"/>
          </a:xfrm>
          <a:prstGeom prst="rect">
            <a:avLst/>
          </a:prstGeom>
        </p:spPr>
      </p:pic>
      <p:pic>
        <p:nvPicPr>
          <p:cNvPr id="4" name="Image 1" descr="preencoded.png">    </p:cNvPr>
          <p:cNvPicPr>
            <a:picLocks noChangeAspect="1"/>
          </p:cNvPicPr>
          <p:nvPr/>
        </p:nvPicPr>
        <p:blipFill>
          <a:blip r:embed="rId2"/>
          <a:stretch>
            <a:fillRect/>
          </a:stretch>
        </p:blipFill>
        <p:spPr>
          <a:xfrm>
            <a:off x="6566059" y="1758077"/>
            <a:ext cx="1498163" cy="793790"/>
          </a:xfrm>
          <a:prstGeom prst="rect">
            <a:avLst/>
          </a:prstGeom>
        </p:spPr>
      </p:pic>
      <p:pic>
        <p:nvPicPr>
          <p:cNvPr id="5" name="Image 2" descr="preencoded.png">    </p:cNvPr>
          <p:cNvPicPr>
            <a:picLocks noChangeAspect="1"/>
          </p:cNvPicPr>
          <p:nvPr/>
        </p:nvPicPr>
        <p:blipFill>
          <a:blip r:embed="rId3"/>
          <a:stretch>
            <a:fillRect/>
          </a:stretch>
        </p:blipFill>
        <p:spPr>
          <a:xfrm>
            <a:off x="8222933" y="1758077"/>
            <a:ext cx="1498163" cy="793790"/>
          </a:xfrm>
          <a:prstGeom prst="rect">
            <a:avLst/>
          </a:prstGeom>
        </p:spPr>
      </p:pic>
      <p:sp>
        <p:nvSpPr>
          <p:cNvPr id="6" name="Text 1"/>
          <p:cNvSpPr/>
          <p:nvPr/>
        </p:nvSpPr>
        <p:spPr>
          <a:xfrm>
            <a:off x="793790" y="2903815"/>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Many online platforms offer a wealth of professionally designed PowerPoint templates tailored for technology-related presentations. These templates often come equipped with pre-built slide layouts, relevant icons, and data visualization tools, significantly reducing design time and ensuring a polished, consistent look.</a:t>
            </a:r>
            <a:endParaRPr lang="en-US" sz="1550" dirty="0"/>
          </a:p>
        </p:txBody>
      </p:sp>
      <p:sp>
        <p:nvSpPr>
          <p:cNvPr id="7" name="Text 2"/>
          <p:cNvSpPr/>
          <p:nvPr/>
        </p:nvSpPr>
        <p:spPr>
          <a:xfrm>
            <a:off x="793790" y="4079677"/>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5B5F71"/>
                </a:solidFill>
                <a:latin typeface="Instrument Sans Medium" pitchFamily="34" charset="0"/>
                <a:ea typeface="Instrument Sans Medium" pitchFamily="34" charset="-122"/>
                <a:cs typeface="Instrument Sans Medium" pitchFamily="34" charset="-120"/>
              </a:rPr>
              <a:t>Slidesgo:</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Known for its extensive collection of creative and modern templates across various themes, including numerous options for tech, data, and business presentations. They often include integrated infographic elements.</a:t>
            </a:r>
            <a:endParaRPr lang="en-US" sz="1550" dirty="0"/>
          </a:p>
        </p:txBody>
      </p:sp>
      <p:sp>
        <p:nvSpPr>
          <p:cNvPr id="8" name="Text 3"/>
          <p:cNvSpPr/>
          <p:nvPr/>
        </p:nvSpPr>
        <p:spPr>
          <a:xfrm>
            <a:off x="793790" y="4784169"/>
            <a:ext cx="13042821"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5B5F71"/>
                </a:solidFill>
                <a:latin typeface="Instrument Sans Medium" pitchFamily="34" charset="0"/>
                <a:ea typeface="Instrument Sans Medium" pitchFamily="34" charset="-122"/>
                <a:cs typeface="Instrument Sans Medium" pitchFamily="34" charset="-120"/>
              </a:rPr>
              <a:t>Canva:</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A user-friendly design platform with a vast library of customizable templates. Canva allows for easy drag-and-drop editing, making it accessible even for those without extensive design experience. Its templates often feature strong visual elements and can be adapted for dense information.</a:t>
            </a:r>
            <a:endParaRPr lang="en-US" sz="1550" dirty="0"/>
          </a:p>
        </p:txBody>
      </p:sp>
      <p:sp>
        <p:nvSpPr>
          <p:cNvPr id="9" name="Text 4"/>
          <p:cNvSpPr/>
          <p:nvPr/>
        </p:nvSpPr>
        <p:spPr>
          <a:xfrm>
            <a:off x="793790" y="5806202"/>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5B5F71"/>
                </a:solidFill>
                <a:latin typeface="Instrument Sans Medium" pitchFamily="34" charset="0"/>
                <a:ea typeface="Instrument Sans Medium" pitchFamily="34" charset="-122"/>
                <a:cs typeface="Instrument Sans Medium" pitchFamily="34" charset="-120"/>
              </a:rPr>
              <a:t>SlidesCarnival:</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Offers free, professional templates compatible with PowerPoint and Google Slides. Their tech-focused templates are clean, well-structured, and provide excellent starting points for organizing complex content.</a:t>
            </a:r>
            <a:endParaRPr lang="en-US" sz="1550" dirty="0"/>
          </a:p>
        </p:txBody>
      </p:sp>
      <p:sp>
        <p:nvSpPr>
          <p:cNvPr id="10" name="Text 5"/>
          <p:cNvSpPr/>
          <p:nvPr/>
        </p:nvSpPr>
        <p:spPr>
          <a:xfrm>
            <a:off x="793790" y="6664523"/>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These resources provide more than just aesthetic themes; they offer practical frameworks for organizing information. Many include pre-designed infographic sets (e.g., timelines, process flows, data charts) that are optimized for clarity and visual appeal, saving you from creating these elements from scratch.</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68837"/>
            <a:ext cx="10407968" cy="620078"/>
          </a:xfrm>
          <a:prstGeom prst="rect">
            <a:avLst/>
          </a:prstGeom>
          <a:noFill/>
          <a:ln/>
        </p:spPr>
        <p:txBody>
          <a:bodyPr wrap="none" lIns="0" tIns="0" rIns="0" bIns="0" rtlCol="0" anchor="t"/>
          <a:lstStyle/>
          <a:p>
            <a:pPr algn="l" indent="0" marL="0">
              <a:lnSpc>
                <a:spcPts val="4850"/>
              </a:lnSpc>
              <a:buNone/>
            </a:pPr>
            <a:r>
              <a:rPr lang="en-US" sz="3900" dirty="0">
                <a:solidFill>
                  <a:srgbClr val="505468"/>
                </a:solidFill>
                <a:latin typeface="Instrument Sans Semi Bold" pitchFamily="34" charset="0"/>
                <a:ea typeface="Instrument Sans Semi Bold" pitchFamily="34" charset="-122"/>
                <a:cs typeface="Instrument Sans Semi Bold" pitchFamily="34" charset="-120"/>
              </a:rPr>
              <a:t>Best Practices for Readability &amp; Engagement</a:t>
            </a:r>
            <a:endParaRPr lang="en-US" sz="3900" dirty="0"/>
          </a:p>
        </p:txBody>
      </p:sp>
      <p:sp>
        <p:nvSpPr>
          <p:cNvPr id="3" name="Shape 1"/>
          <p:cNvSpPr/>
          <p:nvPr/>
        </p:nvSpPr>
        <p:spPr>
          <a:xfrm>
            <a:off x="793790" y="2185749"/>
            <a:ext cx="13042821" cy="3699034"/>
          </a:xfrm>
          <a:prstGeom prst="roundRect">
            <a:avLst>
              <a:gd name="adj" fmla="val 2254"/>
            </a:avLst>
          </a:prstGeom>
          <a:solidFill>
            <a:srgbClr val="E2E3E9"/>
          </a:solidFill>
          <a:ln w="7620">
            <a:solidFill>
              <a:srgbClr val="C8C9CF"/>
            </a:solidFill>
            <a:prstDash val="solid"/>
          </a:ln>
        </p:spPr>
      </p:sp>
      <p:sp>
        <p:nvSpPr>
          <p:cNvPr id="4" name="Shape 2"/>
          <p:cNvSpPr/>
          <p:nvPr/>
        </p:nvSpPr>
        <p:spPr>
          <a:xfrm>
            <a:off x="801410" y="2193369"/>
            <a:ext cx="4342448" cy="3683794"/>
          </a:xfrm>
          <a:prstGeom prst="roundRect">
            <a:avLst>
              <a:gd name="adj" fmla="val 2263"/>
            </a:avLst>
          </a:prstGeom>
          <a:solidFill>
            <a:srgbClr val="E2E3E9"/>
          </a:solidFill>
          <a:ln/>
        </p:spPr>
      </p:sp>
      <p:sp>
        <p:nvSpPr>
          <p:cNvPr id="5" name="Text 3"/>
          <p:cNvSpPr/>
          <p:nvPr/>
        </p:nvSpPr>
        <p:spPr>
          <a:xfrm>
            <a:off x="999768" y="239172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Limit Text per Slide</a:t>
            </a:r>
            <a:endParaRPr lang="en-US" sz="1950" dirty="0"/>
          </a:p>
        </p:txBody>
      </p:sp>
      <p:sp>
        <p:nvSpPr>
          <p:cNvPr id="6" name="Text 4"/>
          <p:cNvSpPr/>
          <p:nvPr/>
        </p:nvSpPr>
        <p:spPr>
          <a:xfrm>
            <a:off x="999768" y="2820948"/>
            <a:ext cx="3945731" cy="254031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Even when presenting dense information, strive for conciseness. Use keywords, short phrases, and bullet points rather than full sentences or paragraphs. The goal is to provide enough information to convey the message without overwhelming the viewer. Remember, the presentation is a visual aid, not a script.</a:t>
            </a:r>
            <a:endParaRPr lang="en-US" sz="1550" dirty="0"/>
          </a:p>
        </p:txBody>
      </p:sp>
      <p:sp>
        <p:nvSpPr>
          <p:cNvPr id="7" name="Shape 5"/>
          <p:cNvSpPr/>
          <p:nvPr/>
        </p:nvSpPr>
        <p:spPr>
          <a:xfrm>
            <a:off x="5143857" y="2193369"/>
            <a:ext cx="4342567" cy="3683794"/>
          </a:xfrm>
          <a:prstGeom prst="rect">
            <a:avLst/>
          </a:prstGeom>
          <a:solidFill>
            <a:srgbClr val="E2E3E9"/>
          </a:solidFill>
          <a:ln/>
        </p:spPr>
      </p:sp>
      <p:sp>
        <p:nvSpPr>
          <p:cNvPr id="8" name="Shape 6"/>
          <p:cNvSpPr/>
          <p:nvPr/>
        </p:nvSpPr>
        <p:spPr>
          <a:xfrm>
            <a:off x="5143857" y="2193369"/>
            <a:ext cx="22860" cy="3683794"/>
          </a:xfrm>
          <a:prstGeom prst="roundRect">
            <a:avLst>
              <a:gd name="adj" fmla="val 364651"/>
            </a:avLst>
          </a:prstGeom>
          <a:solidFill>
            <a:srgbClr val="C8C9CF"/>
          </a:solidFill>
          <a:ln/>
        </p:spPr>
      </p:sp>
      <p:sp>
        <p:nvSpPr>
          <p:cNvPr id="9" name="Text 7"/>
          <p:cNvSpPr/>
          <p:nvPr/>
        </p:nvSpPr>
        <p:spPr>
          <a:xfrm>
            <a:off x="5342215" y="2391728"/>
            <a:ext cx="2876193"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Consistent Color Coding</a:t>
            </a:r>
            <a:endParaRPr lang="en-US" sz="1950" dirty="0"/>
          </a:p>
        </p:txBody>
      </p:sp>
      <p:sp>
        <p:nvSpPr>
          <p:cNvPr id="10" name="Text 8"/>
          <p:cNvSpPr/>
          <p:nvPr/>
        </p:nvSpPr>
        <p:spPr>
          <a:xfrm>
            <a:off x="5342215" y="2820948"/>
            <a:ext cx="3945850" cy="2540318"/>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Implement a consistent color scheme to group related information or highlight key data points. For example, use </a:t>
            </a:r>
            <a:pPr algn="l" indent="0" marL="0">
              <a:lnSpc>
                <a:spcPts val="2500"/>
              </a:lnSpc>
              <a:buNone/>
            </a:pPr>
            <a:r>
              <a:rPr lang="en-US" sz="1550" dirty="0">
                <a:solidFill>
                  <a:srgbClr val="505468"/>
                </a:solidFill>
                <a:latin typeface="Instrument Sans Medium" pitchFamily="34" charset="0"/>
                <a:ea typeface="Instrument Sans Medium" pitchFamily="34" charset="-122"/>
                <a:cs typeface="Instrument Sans Medium" pitchFamily="34" charset="-120"/>
              </a:rPr>
              <a:t>blue</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for "features," </a:t>
            </a:r>
            <a:pPr algn="l" indent="0" marL="0">
              <a:lnSpc>
                <a:spcPts val="2500"/>
              </a:lnSpc>
              <a:buNone/>
            </a:pPr>
            <a:r>
              <a:rPr lang="en-US" sz="1550" dirty="0">
                <a:solidFill>
                  <a:srgbClr val="F4F4F5"/>
                </a:solidFill>
                <a:latin typeface="Instrument Sans Medium" pitchFamily="34" charset="0"/>
                <a:ea typeface="Instrument Sans Medium" pitchFamily="34" charset="-122"/>
                <a:cs typeface="Instrument Sans Medium" pitchFamily="34" charset="-120"/>
              </a:rPr>
              <a:t>light gray</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for "background," and </a:t>
            </a:r>
            <a:pPr algn="l" indent="0" marL="0">
              <a:lnSpc>
                <a:spcPts val="2500"/>
              </a:lnSpc>
              <a:buNone/>
            </a:pPr>
            <a:r>
              <a:rPr lang="en-US" sz="1550" dirty="0">
                <a:solidFill>
                  <a:srgbClr val="E2E3E9"/>
                </a:solidFill>
                <a:latin typeface="Instrument Sans Medium" pitchFamily="34" charset="0"/>
                <a:ea typeface="Instrument Sans Medium" pitchFamily="34" charset="-122"/>
                <a:cs typeface="Instrument Sans Medium" pitchFamily="34" charset="-120"/>
              </a:rPr>
              <a:t>darker gray</a:t>
            </a:r>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 for "challenges." This creates visual anchors and helps the audience quickly identify different categories of information.</a:t>
            </a:r>
            <a:endParaRPr lang="en-US" sz="1550" dirty="0"/>
          </a:p>
        </p:txBody>
      </p:sp>
      <p:sp>
        <p:nvSpPr>
          <p:cNvPr id="11" name="Shape 9"/>
          <p:cNvSpPr/>
          <p:nvPr/>
        </p:nvSpPr>
        <p:spPr>
          <a:xfrm>
            <a:off x="9486424" y="2193369"/>
            <a:ext cx="4342567" cy="3683794"/>
          </a:xfrm>
          <a:prstGeom prst="rect">
            <a:avLst/>
          </a:prstGeom>
          <a:solidFill>
            <a:srgbClr val="E2E3E9"/>
          </a:solidFill>
          <a:ln/>
        </p:spPr>
      </p:sp>
      <p:sp>
        <p:nvSpPr>
          <p:cNvPr id="12" name="Shape 10"/>
          <p:cNvSpPr/>
          <p:nvPr/>
        </p:nvSpPr>
        <p:spPr>
          <a:xfrm>
            <a:off x="9486424" y="2193369"/>
            <a:ext cx="22860" cy="3683794"/>
          </a:xfrm>
          <a:prstGeom prst="roundRect">
            <a:avLst>
              <a:gd name="adj" fmla="val 364651"/>
            </a:avLst>
          </a:prstGeom>
          <a:solidFill>
            <a:srgbClr val="C8C9CF"/>
          </a:solidFill>
          <a:ln/>
        </p:spPr>
      </p:sp>
      <p:sp>
        <p:nvSpPr>
          <p:cNvPr id="13" name="Text 11"/>
          <p:cNvSpPr/>
          <p:nvPr/>
        </p:nvSpPr>
        <p:spPr>
          <a:xfrm>
            <a:off x="9684782" y="2391728"/>
            <a:ext cx="3256359" cy="310158"/>
          </a:xfrm>
          <a:prstGeom prst="rect">
            <a:avLst/>
          </a:prstGeom>
          <a:noFill/>
          <a:ln/>
        </p:spPr>
        <p:txBody>
          <a:bodyPr wrap="none" lIns="0" tIns="0" rIns="0" bIns="0" rtlCol="0" anchor="t"/>
          <a:lstStyle/>
          <a:p>
            <a:pPr algn="l" indent="0" marL="0">
              <a:lnSpc>
                <a:spcPts val="2400"/>
              </a:lnSpc>
              <a:buNone/>
            </a:pPr>
            <a:r>
              <a:rPr lang="en-US" sz="1950" dirty="0">
                <a:solidFill>
                  <a:srgbClr val="5B5F71"/>
                </a:solidFill>
                <a:latin typeface="Instrument Sans Semi Bold" pitchFamily="34" charset="0"/>
                <a:ea typeface="Instrument Sans Semi Bold" pitchFamily="34" charset="-122"/>
                <a:cs typeface="Instrument Sans Semi Bold" pitchFamily="34" charset="-120"/>
              </a:rPr>
              <a:t>Judicious Use of Animations</a:t>
            </a:r>
            <a:endParaRPr lang="en-US" sz="1950" dirty="0"/>
          </a:p>
        </p:txBody>
      </p:sp>
      <p:sp>
        <p:nvSpPr>
          <p:cNvPr id="14" name="Text 12"/>
          <p:cNvSpPr/>
          <p:nvPr/>
        </p:nvSpPr>
        <p:spPr>
          <a:xfrm>
            <a:off x="9684782" y="2820948"/>
            <a:ext cx="3945850" cy="2857857"/>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Animations can be powerful tools for revealing information progressively, reducing clutter, and maintaining audience focus. However, use them sparingly and purposefully. Avoid overly complex or distracting animations. Simple fades, wipes, or fly-ins that reveal one bullet point or section at a time are most effective for managing information flow.</a:t>
            </a:r>
            <a:endParaRPr lang="en-US" sz="1550" dirty="0"/>
          </a:p>
        </p:txBody>
      </p:sp>
      <p:sp>
        <p:nvSpPr>
          <p:cNvPr id="15" name="Text 13"/>
          <p:cNvSpPr/>
          <p:nvPr/>
        </p:nvSpPr>
        <p:spPr>
          <a:xfrm>
            <a:off x="793790" y="6108025"/>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Beyond choosing the right layout, adhering to best practices in visual design significantly enhances readability and keeps the audience engaged, even when dealing with a high volume of information. These principles ensure that your presentation is not just informative, but also aesthetically pleasing and easy to follow.</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7678" y="321588"/>
            <a:ext cx="7289721" cy="365522"/>
          </a:xfrm>
          <a:prstGeom prst="rect">
            <a:avLst/>
          </a:prstGeom>
          <a:noFill/>
          <a:ln/>
        </p:spPr>
        <p:txBody>
          <a:bodyPr wrap="none" lIns="0" tIns="0" rIns="0" bIns="0" rtlCol="0" anchor="t"/>
          <a:lstStyle/>
          <a:p>
            <a:pPr algn="l" indent="0" marL="0">
              <a:lnSpc>
                <a:spcPts val="2850"/>
              </a:lnSpc>
              <a:buNone/>
            </a:pPr>
            <a:r>
              <a:rPr lang="en-US" sz="2300" dirty="0">
                <a:solidFill>
                  <a:srgbClr val="505468"/>
                </a:solidFill>
                <a:latin typeface="Instrument Sans Semi Bold" pitchFamily="34" charset="0"/>
                <a:ea typeface="Instrument Sans Semi Bold" pitchFamily="34" charset="-122"/>
                <a:cs typeface="Instrument Sans Semi Bold" pitchFamily="34" charset="-120"/>
              </a:rPr>
              <a:t>Tools &amp; Features to Enhance Your Tech PPT Template</a:t>
            </a:r>
            <a:endParaRPr lang="en-US" sz="2300" dirty="0"/>
          </a:p>
        </p:txBody>
      </p:sp>
      <p:sp>
        <p:nvSpPr>
          <p:cNvPr id="3" name="Text 1"/>
          <p:cNvSpPr/>
          <p:nvPr/>
        </p:nvSpPr>
        <p:spPr>
          <a:xfrm>
            <a:off x="467678" y="967740"/>
            <a:ext cx="6704886" cy="374094"/>
          </a:xfrm>
          <a:prstGeom prst="rect">
            <a:avLst/>
          </a:prstGeom>
          <a:noFill/>
          <a:ln/>
        </p:spPr>
        <p:txBody>
          <a:bodyPr wrap="square" lIns="0" tIns="0" rIns="0" bIns="0" rtlCol="0" anchor="t"/>
          <a:lstStyle/>
          <a:p>
            <a:pPr algn="l" indent="0" marL="0">
              <a:lnSpc>
                <a:spcPts val="145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Modern presentation software and design tools offer advanced features that can elevate your tech program template, making it more dynamic, interactive, and efficient to create and update.</a:t>
            </a:r>
            <a:endParaRPr lang="en-US" sz="900" dirty="0"/>
          </a:p>
        </p:txBody>
      </p:sp>
      <p:sp>
        <p:nvSpPr>
          <p:cNvPr id="4" name="Text 2"/>
          <p:cNvSpPr/>
          <p:nvPr/>
        </p:nvSpPr>
        <p:spPr>
          <a:xfrm>
            <a:off x="467678" y="1447086"/>
            <a:ext cx="6704886" cy="561142"/>
          </a:xfrm>
          <a:prstGeom prst="rect">
            <a:avLst/>
          </a:prstGeom>
          <a:noFill/>
          <a:ln/>
        </p:spPr>
        <p:txBody>
          <a:bodyPr wrap="square" lIns="0" tIns="0" rIns="0" bIns="0" rtlCol="0" anchor="t"/>
          <a:lstStyle/>
          <a:p>
            <a:pPr algn="l" marL="342900" indent="-342900">
              <a:lnSpc>
                <a:spcPts val="1450"/>
              </a:lnSpc>
              <a:buSzPct val="100000"/>
              <a:buChar char="•"/>
            </a:pPr>
            <a:r>
              <a:rPr lang="en-US" sz="900" b="1" dirty="0">
                <a:solidFill>
                  <a:srgbClr val="5B5F71"/>
                </a:solidFill>
                <a:latin typeface="Instrument Sans Medium" pitchFamily="34" charset="0"/>
                <a:ea typeface="Instrument Sans Medium" pitchFamily="34" charset="-122"/>
                <a:cs typeface="Instrument Sans Medium" pitchFamily="34" charset="-120"/>
              </a:rPr>
              <a:t>Drag-and-Drop Editors:</a:t>
            </a:r>
            <a:pPr algn="l" indent="0" marL="0">
              <a:lnSpc>
                <a:spcPts val="145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 Platforms like Canva, Beautiful.ai, and even advanced PowerPoint versions offer intuitive drag-and-drop interfaces that simplify the process of arranging elements. This allows for quick customization and experimentation with different layouts.</a:t>
            </a:r>
            <a:endParaRPr lang="en-US" sz="900" dirty="0"/>
          </a:p>
        </p:txBody>
      </p:sp>
      <p:sp>
        <p:nvSpPr>
          <p:cNvPr id="5" name="Text 3"/>
          <p:cNvSpPr/>
          <p:nvPr/>
        </p:nvSpPr>
        <p:spPr>
          <a:xfrm>
            <a:off x="467678" y="2049066"/>
            <a:ext cx="6704886" cy="561142"/>
          </a:xfrm>
          <a:prstGeom prst="rect">
            <a:avLst/>
          </a:prstGeom>
          <a:noFill/>
          <a:ln/>
        </p:spPr>
        <p:txBody>
          <a:bodyPr wrap="square" lIns="0" tIns="0" rIns="0" bIns="0" rtlCol="0" anchor="t"/>
          <a:lstStyle/>
          <a:p>
            <a:pPr algn="l" marL="342900" indent="-342900">
              <a:lnSpc>
                <a:spcPts val="1450"/>
              </a:lnSpc>
              <a:buSzPct val="100000"/>
              <a:buChar char="•"/>
            </a:pPr>
            <a:r>
              <a:rPr lang="en-US" sz="900" b="1" dirty="0">
                <a:solidFill>
                  <a:srgbClr val="5B5F71"/>
                </a:solidFill>
                <a:latin typeface="Instrument Sans Medium" pitchFamily="34" charset="0"/>
                <a:ea typeface="Instrument Sans Medium" pitchFamily="34" charset="-122"/>
                <a:cs typeface="Instrument Sans Medium" pitchFamily="34" charset="-120"/>
              </a:rPr>
              <a:t>Integration of Charts, Icons, &amp; Multimedia:</a:t>
            </a:r>
            <a:pPr algn="l" indent="0" marL="0">
              <a:lnSpc>
                <a:spcPts val="145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 Leverage built-in chart generators, extensive icon libraries, and seamless multimedia embedding capabilities. Instead of static images, consider embedding short video clips or interactive diagrams where appropriate.</a:t>
            </a:r>
            <a:endParaRPr lang="en-US" sz="900" dirty="0"/>
          </a:p>
        </p:txBody>
      </p:sp>
      <p:pic>
        <p:nvPicPr>
          <p:cNvPr id="6" name="Image 0" descr="preencoded.png">    </p:cNvPr>
          <p:cNvPicPr>
            <a:picLocks noChangeAspect="1"/>
          </p:cNvPicPr>
          <p:nvPr/>
        </p:nvPicPr>
        <p:blipFill>
          <a:blip r:embed="rId1"/>
          <a:stretch>
            <a:fillRect/>
          </a:stretch>
        </p:blipFill>
        <p:spPr>
          <a:xfrm>
            <a:off x="7465457" y="994053"/>
            <a:ext cx="6704886" cy="6704886"/>
          </a:xfrm>
          <a:prstGeom prst="rect">
            <a:avLst/>
          </a:prstGeom>
        </p:spPr>
      </p:pic>
      <p:sp>
        <p:nvSpPr>
          <p:cNvPr id="7" name="Text 4"/>
          <p:cNvSpPr/>
          <p:nvPr/>
        </p:nvSpPr>
        <p:spPr>
          <a:xfrm>
            <a:off x="7465457" y="7830503"/>
            <a:ext cx="6704886" cy="561142"/>
          </a:xfrm>
          <a:prstGeom prst="rect">
            <a:avLst/>
          </a:prstGeom>
          <a:noFill/>
          <a:ln/>
        </p:spPr>
        <p:txBody>
          <a:bodyPr wrap="square" lIns="0" tIns="0" rIns="0" bIns="0" rtlCol="0" anchor="t"/>
          <a:lstStyle/>
          <a:p>
            <a:pPr algn="l" marL="342900" indent="-342900">
              <a:lnSpc>
                <a:spcPts val="1450"/>
              </a:lnSpc>
              <a:buSzPct val="100000"/>
              <a:buChar char="•"/>
            </a:pPr>
            <a:r>
              <a:rPr lang="en-US" sz="900" b="1" dirty="0">
                <a:solidFill>
                  <a:srgbClr val="5B5F71"/>
                </a:solidFill>
                <a:latin typeface="Instrument Sans Medium" pitchFamily="34" charset="0"/>
                <a:ea typeface="Instrument Sans Medium" pitchFamily="34" charset="-122"/>
                <a:cs typeface="Instrument Sans Medium" pitchFamily="34" charset="-120"/>
              </a:rPr>
              <a:t>Collaboration Features:</a:t>
            </a:r>
            <a:pPr algn="l" indent="0" marL="0">
              <a:lnSpc>
                <a:spcPts val="145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 For team-based projects, tools that support real-time collaboration (e.g., Google Slides, Microsoft 365 PowerPoint) are invaluable. They allow multiple team members to contribute, review, and update the template simultaneously, ensuring consistency and accuracy across all slides.</a:t>
            </a:r>
            <a:endParaRPr lang="en-US" sz="900" dirty="0"/>
          </a:p>
        </p:txBody>
      </p:sp>
      <p:sp>
        <p:nvSpPr>
          <p:cNvPr id="8" name="Text 5"/>
          <p:cNvSpPr/>
          <p:nvPr/>
        </p:nvSpPr>
        <p:spPr>
          <a:xfrm>
            <a:off x="7465457" y="8432482"/>
            <a:ext cx="6704886" cy="374094"/>
          </a:xfrm>
          <a:prstGeom prst="rect">
            <a:avLst/>
          </a:prstGeom>
          <a:noFill/>
          <a:ln/>
        </p:spPr>
        <p:txBody>
          <a:bodyPr wrap="square" lIns="0" tIns="0" rIns="0" bIns="0" rtlCol="0" anchor="t"/>
          <a:lstStyle/>
          <a:p>
            <a:pPr algn="l" marL="342900" indent="-342900">
              <a:lnSpc>
                <a:spcPts val="1450"/>
              </a:lnSpc>
              <a:buSzPct val="100000"/>
              <a:buChar char="•"/>
            </a:pPr>
            <a:r>
              <a:rPr lang="en-US" sz="900" b="1" dirty="0">
                <a:solidFill>
                  <a:srgbClr val="5B5F71"/>
                </a:solidFill>
                <a:latin typeface="Instrument Sans Medium" pitchFamily="34" charset="0"/>
                <a:ea typeface="Instrument Sans Medium" pitchFamily="34" charset="-122"/>
                <a:cs typeface="Instrument Sans Medium" pitchFamily="34" charset="-120"/>
              </a:rPr>
              <a:t>Master Slide Customization:</a:t>
            </a:r>
            <a:pPr algn="l" indent="0" marL="0">
              <a:lnSpc>
                <a:spcPts val="145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 Utilize the master slide view in PowerPoint or Keynote to set default fonts, colors, and layouts. This ensures consistency across your entire presentation and makes it easy to apply changes globally.</a:t>
            </a:r>
            <a:endParaRPr lang="en-US" sz="900" dirty="0"/>
          </a:p>
        </p:txBody>
      </p:sp>
      <p:sp>
        <p:nvSpPr>
          <p:cNvPr id="9" name="Text 6"/>
          <p:cNvSpPr/>
          <p:nvPr/>
        </p:nvSpPr>
        <p:spPr>
          <a:xfrm>
            <a:off x="467678" y="8978979"/>
            <a:ext cx="13695045" cy="187047"/>
          </a:xfrm>
          <a:prstGeom prst="rect">
            <a:avLst/>
          </a:prstGeom>
          <a:noFill/>
          <a:ln/>
        </p:spPr>
        <p:txBody>
          <a:bodyPr wrap="none" lIns="0" tIns="0" rIns="0" bIns="0" rtlCol="0" anchor="t"/>
          <a:lstStyle/>
          <a:p>
            <a:pPr algn="l" indent="0" marL="0">
              <a:lnSpc>
                <a:spcPts val="1450"/>
              </a:lnSpc>
              <a:buNone/>
            </a:pPr>
            <a:r>
              <a:rPr lang="en-US" sz="900" dirty="0">
                <a:solidFill>
                  <a:srgbClr val="5B5F71"/>
                </a:solidFill>
                <a:latin typeface="Instrument Sans Medium" pitchFamily="34" charset="0"/>
                <a:ea typeface="Instrument Sans Medium" pitchFamily="34" charset="-122"/>
                <a:cs typeface="Instrument Sans Medium" pitchFamily="34" charset="-120"/>
              </a:rPr>
              <a:t>By utilizing these tools and features, you can streamline the creation process, enhance the visual appeal, and improve the overall effectiveness of your tech program presentation template.</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4143" y="626388"/>
            <a:ext cx="9239964" cy="596860"/>
          </a:xfrm>
          <a:prstGeom prst="rect">
            <a:avLst/>
          </a:prstGeom>
          <a:noFill/>
          <a:ln/>
        </p:spPr>
        <p:txBody>
          <a:bodyPr wrap="none" lIns="0" tIns="0" rIns="0" bIns="0" rtlCol="0" anchor="t"/>
          <a:lstStyle/>
          <a:p>
            <a:pPr algn="l" indent="0" marL="0">
              <a:lnSpc>
                <a:spcPts val="4700"/>
              </a:lnSpc>
              <a:buNone/>
            </a:pPr>
            <a:r>
              <a:rPr lang="en-US" sz="3750" dirty="0">
                <a:solidFill>
                  <a:srgbClr val="505468"/>
                </a:solidFill>
                <a:latin typeface="Instrument Sans Semi Bold" pitchFamily="34" charset="0"/>
                <a:ea typeface="Instrument Sans Semi Bold" pitchFamily="34" charset="-122"/>
                <a:cs typeface="Instrument Sans Semi Bold" pitchFamily="34" charset="-120"/>
              </a:rPr>
              <a:t>Case Study: Effective Tech Program Slide</a:t>
            </a:r>
            <a:endParaRPr lang="en-US" sz="3750" dirty="0"/>
          </a:p>
        </p:txBody>
      </p:sp>
      <p:sp>
        <p:nvSpPr>
          <p:cNvPr id="3" name="Text 1"/>
          <p:cNvSpPr/>
          <p:nvPr/>
        </p:nvSpPr>
        <p:spPr>
          <a:xfrm>
            <a:off x="1575792" y="1700689"/>
            <a:ext cx="2388037" cy="298490"/>
          </a:xfrm>
          <a:prstGeom prst="rect">
            <a:avLst/>
          </a:prstGeom>
          <a:noFill/>
          <a:ln/>
        </p:spPr>
        <p:txBody>
          <a:bodyPr wrap="none" lIns="0" tIns="0" rIns="0" bIns="0" rtlCol="0" anchor="t"/>
          <a:lstStyle/>
          <a:p>
            <a:pPr algn="ctr" indent="0" marL="0">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Program Overview</a:t>
            </a:r>
            <a:endParaRPr lang="en-US" sz="1850" dirty="0"/>
          </a:p>
        </p:txBody>
      </p:sp>
      <p:sp>
        <p:nvSpPr>
          <p:cNvPr id="4" name="Text 2"/>
          <p:cNvSpPr/>
          <p:nvPr/>
        </p:nvSpPr>
        <p:spPr>
          <a:xfrm>
            <a:off x="764143" y="2190155"/>
            <a:ext cx="4011454" cy="1834515"/>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This section provides a high-level summary of the program's purpose, scope, and target audience. It uses concise bullet points to highlight the core mission and strategic objectives, setting the context for the detailed information to follow.</a:t>
            </a:r>
            <a:endParaRPr lang="en-US" sz="1500" dirty="0"/>
          </a:p>
        </p:txBody>
      </p:sp>
      <p:sp>
        <p:nvSpPr>
          <p:cNvPr id="5" name="Text 3"/>
          <p:cNvSpPr/>
          <p:nvPr/>
        </p:nvSpPr>
        <p:spPr>
          <a:xfrm>
            <a:off x="764143" y="4196596"/>
            <a:ext cx="4011454" cy="611505"/>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Project Alpha: AI-driven analytics platform</a:t>
            </a:r>
            <a:endParaRPr lang="en-US" sz="1500" dirty="0"/>
          </a:p>
        </p:txBody>
      </p:sp>
      <p:sp>
        <p:nvSpPr>
          <p:cNvPr id="6" name="Text 4"/>
          <p:cNvSpPr/>
          <p:nvPr/>
        </p:nvSpPr>
        <p:spPr>
          <a:xfrm>
            <a:off x="764143" y="4874895"/>
            <a:ext cx="4011454" cy="30575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Enhance data processing by 30%</a:t>
            </a:r>
            <a:endParaRPr lang="en-US" sz="1500" dirty="0"/>
          </a:p>
        </p:txBody>
      </p:sp>
      <p:sp>
        <p:nvSpPr>
          <p:cNvPr id="7" name="Text 5"/>
          <p:cNvSpPr/>
          <p:nvPr/>
        </p:nvSpPr>
        <p:spPr>
          <a:xfrm>
            <a:off x="764143" y="5247442"/>
            <a:ext cx="4011454" cy="305753"/>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5B5F71"/>
                </a:solidFill>
                <a:latin typeface="Instrument Sans Medium" pitchFamily="34" charset="0"/>
                <a:ea typeface="Instrument Sans Medium" pitchFamily="34" charset="-122"/>
                <a:cs typeface="Instrument Sans Medium" pitchFamily="34" charset="-120"/>
              </a:rPr>
              <a:t>Target: Enterprise clients</a:t>
            </a:r>
            <a:endParaRPr lang="en-US" sz="1500" dirty="0"/>
          </a:p>
        </p:txBody>
      </p:sp>
      <p:sp>
        <p:nvSpPr>
          <p:cNvPr id="8" name="Text 6"/>
          <p:cNvSpPr/>
          <p:nvPr/>
        </p:nvSpPr>
        <p:spPr>
          <a:xfrm>
            <a:off x="6060877" y="1700689"/>
            <a:ext cx="2388037" cy="298490"/>
          </a:xfrm>
          <a:prstGeom prst="rect">
            <a:avLst/>
          </a:prstGeom>
          <a:noFill/>
          <a:ln/>
        </p:spPr>
        <p:txBody>
          <a:bodyPr wrap="none" lIns="0" tIns="0" rIns="0" bIns="0" rtlCol="0" anchor="t"/>
          <a:lstStyle/>
          <a:p>
            <a:pPr algn="ctr" indent="0" marL="0">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Key Features</a:t>
            </a:r>
            <a:endParaRPr lang="en-US" sz="1850" dirty="0"/>
          </a:p>
        </p:txBody>
      </p:sp>
      <p:sp>
        <p:nvSpPr>
          <p:cNvPr id="9" name="Text 7"/>
          <p:cNvSpPr/>
          <p:nvPr/>
        </p:nvSpPr>
        <p:spPr>
          <a:xfrm>
            <a:off x="5249228" y="2190155"/>
            <a:ext cx="4011454" cy="1834515"/>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Here, each primary feature of the tech program is presented with a clear icon and a brief, descriptive phrase. This visual-text pairing allows for quick comprehension of functionalities without overwhelming the viewer with technical jargon.</a:t>
            </a:r>
            <a:endParaRPr lang="en-US" sz="1500" dirty="0"/>
          </a:p>
        </p:txBody>
      </p:sp>
      <p:sp>
        <p:nvSpPr>
          <p:cNvPr id="10" name="Text 8"/>
          <p:cNvSpPr/>
          <p:nvPr/>
        </p:nvSpPr>
        <p:spPr>
          <a:xfrm>
            <a:off x="5249228" y="4196596"/>
            <a:ext cx="4011454" cy="611505"/>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Data Ingestion:</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Scalable, secure data pipeline.</a:t>
            </a:r>
            <a:endParaRPr lang="en-US" sz="1500" dirty="0"/>
          </a:p>
        </p:txBody>
      </p:sp>
      <p:sp>
        <p:nvSpPr>
          <p:cNvPr id="11" name="Text 9"/>
          <p:cNvSpPr/>
          <p:nvPr/>
        </p:nvSpPr>
        <p:spPr>
          <a:xfrm>
            <a:off x="5249228" y="4874895"/>
            <a:ext cx="4011454" cy="611505"/>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Predictive Analytics:</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Real-time forecasting models.</a:t>
            </a:r>
            <a:endParaRPr lang="en-US" sz="1500" dirty="0"/>
          </a:p>
        </p:txBody>
      </p:sp>
      <p:sp>
        <p:nvSpPr>
          <p:cNvPr id="12" name="Text 10"/>
          <p:cNvSpPr/>
          <p:nvPr/>
        </p:nvSpPr>
        <p:spPr>
          <a:xfrm>
            <a:off x="5249228" y="5553194"/>
            <a:ext cx="4011454" cy="611505"/>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B5F71"/>
                </a:solidFill>
                <a:latin typeface="Instrument Sans Medium" pitchFamily="34" charset="0"/>
                <a:ea typeface="Instrument Sans Medium" pitchFamily="34" charset="-122"/>
                <a:cs typeface="Instrument Sans Medium" pitchFamily="34" charset="-120"/>
              </a:rPr>
              <a:t>Robust Security:</a:t>
            </a:r>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 End-to-end data encryption.</a:t>
            </a:r>
            <a:endParaRPr lang="en-US" sz="1500" dirty="0"/>
          </a:p>
        </p:txBody>
      </p:sp>
      <p:sp>
        <p:nvSpPr>
          <p:cNvPr id="13" name="Text 11"/>
          <p:cNvSpPr/>
          <p:nvPr/>
        </p:nvSpPr>
        <p:spPr>
          <a:xfrm>
            <a:off x="10562392" y="1700689"/>
            <a:ext cx="2490907" cy="298490"/>
          </a:xfrm>
          <a:prstGeom prst="rect">
            <a:avLst/>
          </a:prstGeom>
          <a:noFill/>
          <a:ln/>
        </p:spPr>
        <p:txBody>
          <a:bodyPr wrap="none" lIns="0" tIns="0" rIns="0" bIns="0" rtlCol="0" anchor="t"/>
          <a:lstStyle/>
          <a:p>
            <a:pPr algn="ctr" indent="0" marL="0">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Timeline &amp; Milestones</a:t>
            </a:r>
            <a:endParaRPr lang="en-US" sz="1850" dirty="0"/>
          </a:p>
        </p:txBody>
      </p:sp>
      <p:sp>
        <p:nvSpPr>
          <p:cNvPr id="14" name="Text 12"/>
          <p:cNvSpPr/>
          <p:nvPr/>
        </p:nvSpPr>
        <p:spPr>
          <a:xfrm>
            <a:off x="9734312" y="2190155"/>
            <a:ext cx="4147066" cy="1834515"/>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A clean, horizontal timeline visualizes key project phases and their completion dates. Milestone markers (small circles) are used instead of lengthy text, reinforcing the progress visually. This provides a clear roadmap at a glance.</a:t>
            </a:r>
            <a:endParaRPr lang="en-US" sz="1500" dirty="0"/>
          </a:p>
        </p:txBody>
      </p:sp>
      <p:pic>
        <p:nvPicPr>
          <p:cNvPr id="15" name="Image 0" descr="preencoded.png">    </p:cNvPr>
          <p:cNvPicPr>
            <a:picLocks noChangeAspect="1"/>
          </p:cNvPicPr>
          <p:nvPr/>
        </p:nvPicPr>
        <p:blipFill>
          <a:blip r:embed="rId1"/>
          <a:stretch>
            <a:fillRect/>
          </a:stretch>
        </p:blipFill>
        <p:spPr>
          <a:xfrm>
            <a:off x="9734312" y="4239578"/>
            <a:ext cx="4147066" cy="2322314"/>
          </a:xfrm>
          <a:prstGeom prst="rect">
            <a:avLst/>
          </a:prstGeom>
        </p:spPr>
      </p:pic>
      <p:sp>
        <p:nvSpPr>
          <p:cNvPr id="16" name="Text 13"/>
          <p:cNvSpPr/>
          <p:nvPr/>
        </p:nvSpPr>
        <p:spPr>
          <a:xfrm>
            <a:off x="764143" y="6991707"/>
            <a:ext cx="13102114" cy="611505"/>
          </a:xfrm>
          <a:prstGeom prst="rect">
            <a:avLst/>
          </a:prstGeom>
          <a:noFill/>
          <a:ln/>
        </p:spPr>
        <p:txBody>
          <a:bodyPr wrap="square" lIns="0" tIns="0" rIns="0" bIns="0" rtlCol="0" anchor="t"/>
          <a:lstStyle/>
          <a:p>
            <a:pPr algn="l" indent="0" marL="0">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This example demonstrates how a well-structured slide can convey a significant amount of information by using a combination of multi-column layouts, visual icons, and concise text. The branded color scheme and clear fonts contribute to readability and a professional appearance.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2025-08-20T04:32:35Z</dcterms:created>
  <dcterms:modified xsi:type="dcterms:W3CDTF">2025-08-20T04:32:35Z</dcterms:modified>
</cp:coreProperties>
</file>